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70" r:id="rId2"/>
    <p:sldId id="274" r:id="rId3"/>
    <p:sldId id="275" r:id="rId4"/>
    <p:sldId id="269" r:id="rId5"/>
    <p:sldId id="278" r:id="rId6"/>
    <p:sldId id="277" r:id="rId7"/>
    <p:sldId id="272" r:id="rId8"/>
    <p:sldId id="259" r:id="rId9"/>
    <p:sldId id="263" r:id="rId10"/>
    <p:sldId id="282" r:id="rId11"/>
    <p:sldId id="271" r:id="rId12"/>
    <p:sldId id="261" r:id="rId13"/>
    <p:sldId id="260" r:id="rId14"/>
    <p:sldId id="257" r:id="rId15"/>
    <p:sldId id="262" r:id="rId16"/>
    <p:sldId id="266" r:id="rId17"/>
    <p:sldId id="280" r:id="rId18"/>
    <p:sldId id="279" r:id="rId19"/>
    <p:sldId id="281" r:id="rId20"/>
    <p:sldId id="273" r:id="rId21"/>
    <p:sldId id="267" r:id="rId22"/>
    <p:sldId id="268" r:id="rId23"/>
    <p:sldId id="28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8" d="100"/>
          <a:sy n="68" d="100"/>
        </p:scale>
        <p:origin x="81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F40937-C8F4-409D-8B13-2C52CFC067B6}" type="datetimeFigureOut">
              <a:rPr lang="en-US" smtClean="0"/>
              <a:t>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D6EC27-5E97-4B5F-93D5-3475DF787AF2}" type="slidenum">
              <a:rPr lang="en-US" smtClean="0"/>
              <a:t>‹#›</a:t>
            </a:fld>
            <a:endParaRPr lang="en-US"/>
          </a:p>
        </p:txBody>
      </p:sp>
    </p:spTree>
    <p:extLst>
      <p:ext uri="{BB962C8B-B14F-4D97-AF65-F5344CB8AC3E}">
        <p14:creationId xmlns:p14="http://schemas.microsoft.com/office/powerpoint/2010/main" val="334418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youtu.be/K0GsTP3KC_U"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www.harley-davidson.com/us/en/index.html" TargetMode="External"/><Relationship Id="rId4" Type="http://schemas.openxmlformats.org/officeDocument/2006/relationships/hyperlink" Target="https://www.livewire.com/?utm_source=google&amp;utm_medium=cpc&amp;utm_campaign=Electric_LiveWire_Brand_P&amp;utm_term=harley%20electric%20livewire&amp;gclid=Cj0KCQjw6J-SBhCrARIsAH0yMZgqWVT36Umkl6vOJEY_Cr0Moar8SLkB316hAXCIGfewnVizd4bjgPUaAh_cEALw_wcB&amp;gclsrc=aw.ds"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youtu.be/Wlz5WZZi9qA"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www.harley-davidson.com/us/en/index.html" TargetMode="External"/><Relationship Id="rId4" Type="http://schemas.openxmlformats.org/officeDocument/2006/relationships/hyperlink" Target="https://www.livewire.com/?utm_source=google&amp;utm_medium=cpc&amp;utm_campaign=Electric_LiveWire_Brand_P&amp;utm_term=harley%20electric%20livewire&amp;gclid=Cj0KCQjw6J-SBhCrARIsAH0yMZgqWVT36Umkl6vOJEY_Cr0Moar8SLkB316hAXCIGfewnVizd4bjgPUaAh_cEALw_wcB&amp;gclsrc=aw.ds"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pewresearchcenter.or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harley-davidson.com/us/en/index.html"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earthday.org/" TargetMode="External"/><Relationship Id="rId4" Type="http://schemas.openxmlformats.org/officeDocument/2006/relationships/hyperlink" Target="https://www.livewire.com/?utm_source=google&amp;utm_medium=cpc&amp;utm_campaign=Electric_LiveWire_Brand_P&amp;utm_term=harley%20electric%20livewire&amp;gclid=Cj0KCQjw6J-SBhCrARIsAH0yMZgqWVT36Umkl6vOJEY_Cr0Moar8SLkB316hAXCIGfewnVizd4bjgPUaAh_cEALw_wcB&amp;gclsrc=aw.ds"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youtu.be/egMWlD3fLJ8"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harley-davidson.com/us/en/index.html"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earthday.org/"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enconassociates.com/news/motorcycling-environmentally-friendly-transport/" TargetMode="External"/><Relationship Id="rId5" Type="http://schemas.openxmlformats.org/officeDocument/2006/relationships/hyperlink" Target="https://www.harley-davidson.com/us/en/index.html" TargetMode="External"/><Relationship Id="rId4" Type="http://schemas.openxmlformats.org/officeDocument/2006/relationships/hyperlink" Target="https://www.livewire.com/?utm_source=google&amp;utm_medium=cpc&amp;utm_campaign=Electric_LiveWire_Brand_P&amp;utm_term=harley%20electric%20livewire&amp;gclid=Cj0KCQjw6J-SBhCrARIsAH0yMZgqWVT36Umkl6vOJEY_Cr0Moar8SLkB316hAXCIGfewnVizd4bjgPUaAh_cEALw_wcB&amp;gclsrc=aw.d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313131"/>
                </a:solidFill>
                <a:effectLst/>
                <a:latin typeface="Times New Roman" panose="02020603050405020304" pitchFamily="18" charset="0"/>
                <a:ea typeface="Calibri" panose="020F0502020204030204" pitchFamily="34" charset="0"/>
              </a:rPr>
              <a:t> 	Founded in 1903 by William Harley and Arthur Davidson, the Harley Davidson motorcycle manufacturing company was born and it's first motorcycle was introduced to the public.</a:t>
            </a:r>
            <a:br>
              <a:rPr lang="en-US" sz="1800" dirty="0">
                <a:solidFill>
                  <a:srgbClr val="D4D4D5"/>
                </a:solidFill>
                <a:effectLst/>
                <a:latin typeface="Times New Roman" panose="02020603050405020304" pitchFamily="18" charset="0"/>
                <a:ea typeface="Calibri" panose="020F0502020204030204" pitchFamily="34" charset="0"/>
              </a:rPr>
            </a:br>
            <a:r>
              <a:rPr lang="en-US" sz="1800" dirty="0">
                <a:solidFill>
                  <a:srgbClr val="D4D4D5"/>
                </a:solidFill>
                <a:effectLst/>
                <a:latin typeface="Times New Roman" panose="02020603050405020304" pitchFamily="18" charset="0"/>
                <a:ea typeface="Calibri" panose="020F0502020204030204" pitchFamily="34" charset="0"/>
              </a:rPr>
              <a:t> 	</a:t>
            </a:r>
            <a:r>
              <a:rPr lang="en-US" sz="1800" dirty="0">
                <a:solidFill>
                  <a:srgbClr val="313131"/>
                </a:solidFill>
                <a:effectLst/>
                <a:latin typeface="Times New Roman" panose="02020603050405020304" pitchFamily="18" charset="0"/>
                <a:ea typeface="Calibri" panose="020F0502020204030204" pitchFamily="34" charset="0"/>
              </a:rPr>
              <a:t>In the years following the company's inception, the pair, produced variety of motorcycles. As the company grew, the motorcycles is produced began to evolve in style and engine power.</a:t>
            </a:r>
            <a:br>
              <a:rPr lang="en-US" sz="1800" dirty="0">
                <a:solidFill>
                  <a:srgbClr val="D4D4D5"/>
                </a:solidFill>
                <a:effectLst/>
                <a:latin typeface="Times New Roman" panose="02020603050405020304" pitchFamily="18" charset="0"/>
                <a:ea typeface="Calibri" panose="020F0502020204030204" pitchFamily="34" charset="0"/>
              </a:rPr>
            </a:br>
            <a:r>
              <a:rPr lang="en-US" sz="1800" dirty="0">
                <a:solidFill>
                  <a:srgbClr val="313131"/>
                </a:solidFill>
                <a:effectLst/>
                <a:latin typeface="Times New Roman" panose="02020603050405020304" pitchFamily="18" charset="0"/>
                <a:ea typeface="Calibri" panose="020F0502020204030204" pitchFamily="34" charset="0"/>
              </a:rPr>
              <a:t>The Harley Davidson brand had grown so popular that the United States Army began using the company's two-wheeled vehicles during World War II, purchasing over 90,000 motorcycles from Harley Davidson (Frank, 2018).</a:t>
            </a:r>
            <a:br>
              <a:rPr lang="en-US" sz="1800" dirty="0">
                <a:solidFill>
                  <a:srgbClr val="D4D4D5"/>
                </a:solidFill>
                <a:effectLst/>
                <a:latin typeface="Times New Roman" panose="02020603050405020304" pitchFamily="18" charset="0"/>
                <a:ea typeface="Calibri" panose="020F0502020204030204" pitchFamily="34" charset="0"/>
              </a:rPr>
            </a:br>
            <a:r>
              <a:rPr lang="en-US" sz="1800" dirty="0">
                <a:solidFill>
                  <a:srgbClr val="D4D4D5"/>
                </a:solidFill>
                <a:effectLst/>
                <a:latin typeface="Times New Roman" panose="02020603050405020304" pitchFamily="18" charset="0"/>
                <a:ea typeface="Calibri" panose="020F0502020204030204" pitchFamily="34" charset="0"/>
              </a:rPr>
              <a:t> 	</a:t>
            </a:r>
            <a:r>
              <a:rPr lang="en-US" sz="1800" dirty="0">
                <a:solidFill>
                  <a:srgbClr val="313131"/>
                </a:solidFill>
                <a:effectLst/>
                <a:latin typeface="Times New Roman" panose="02020603050405020304" pitchFamily="18" charset="0"/>
                <a:ea typeface="Calibri" panose="020F0502020204030204" pitchFamily="34" charset="0"/>
              </a:rPr>
              <a:t>Over the last century, the Harley Davidson brand has become synonymous with the word motorcycle - and because of the company's reputation for such quality craftsmanship, people throughout the world recognize the brand as a premier manufacturer of the finest motorcycles on the road today.</a:t>
            </a:r>
            <a:endParaRPr lang="en-US" dirty="0"/>
          </a:p>
        </p:txBody>
      </p:sp>
      <p:sp>
        <p:nvSpPr>
          <p:cNvPr id="4" name="Slide Number Placeholder 3"/>
          <p:cNvSpPr>
            <a:spLocks noGrp="1"/>
          </p:cNvSpPr>
          <p:nvPr>
            <p:ph type="sldNum" sz="quarter" idx="5"/>
          </p:nvPr>
        </p:nvSpPr>
        <p:spPr/>
        <p:txBody>
          <a:bodyPr/>
          <a:lstStyle/>
          <a:p>
            <a:fld id="{DAD6EC27-5E97-4B5F-93D5-3475DF787AF2}" type="slidenum">
              <a:rPr lang="en-US" smtClean="0"/>
              <a:t>2</a:t>
            </a:fld>
            <a:endParaRPr lang="en-US"/>
          </a:p>
        </p:txBody>
      </p:sp>
    </p:spTree>
    <p:extLst>
      <p:ext uri="{BB962C8B-B14F-4D97-AF65-F5344CB8AC3E}">
        <p14:creationId xmlns:p14="http://schemas.microsoft.com/office/powerpoint/2010/main" val="2899666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D6EC27-5E97-4B5F-93D5-3475DF787AF2}" type="slidenum">
              <a:rPr lang="en-US" smtClean="0"/>
              <a:t>14</a:t>
            </a:fld>
            <a:endParaRPr lang="en-US"/>
          </a:p>
        </p:txBody>
      </p:sp>
    </p:spTree>
    <p:extLst>
      <p:ext uri="{BB962C8B-B14F-4D97-AF65-F5344CB8AC3E}">
        <p14:creationId xmlns:p14="http://schemas.microsoft.com/office/powerpoint/2010/main" val="1957529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313131"/>
                </a:solidFill>
                <a:effectLst/>
                <a:latin typeface="Times New Roman" panose="02020603050405020304" pitchFamily="18" charset="0"/>
                <a:ea typeface="Calibri" panose="020F0502020204030204" pitchFamily="34" charset="0"/>
              </a:rPr>
              <a:t>	Riding a Harley Davidson Livewire helps reduce fuel consumption, thereby helping to reduce overall carbon emissions. The Harley Davidson Livewire allows those who ride it to have small part in the very big job of protecting the environment. The next you ask what you can do to help environment, think about how riding a Livewire might be the answer you're looking for. Watch this video to learn more! #savetheplanet #livewire</a:t>
            </a:r>
            <a:br>
              <a:rPr lang="en-US" sz="1800" dirty="0">
                <a:solidFill>
                  <a:srgbClr val="D4D4D5"/>
                </a:solidFill>
                <a:effectLst/>
                <a:latin typeface="Times New Roman" panose="02020603050405020304" pitchFamily="18" charset="0"/>
                <a:ea typeface="Calibri" panose="020F0502020204030204" pitchFamily="34" charset="0"/>
              </a:rPr>
            </a:br>
            <a:endParaRPr lang="en-US" dirty="0"/>
          </a:p>
        </p:txBody>
      </p:sp>
      <p:sp>
        <p:nvSpPr>
          <p:cNvPr id="4" name="Slide Number Placeholder 3"/>
          <p:cNvSpPr>
            <a:spLocks noGrp="1"/>
          </p:cNvSpPr>
          <p:nvPr>
            <p:ph type="sldNum" sz="quarter" idx="5"/>
          </p:nvPr>
        </p:nvSpPr>
        <p:spPr/>
        <p:txBody>
          <a:bodyPr/>
          <a:lstStyle/>
          <a:p>
            <a:fld id="{DAD6EC27-5E97-4B5F-93D5-3475DF787AF2}" type="slidenum">
              <a:rPr lang="en-US" smtClean="0"/>
              <a:t>15</a:t>
            </a:fld>
            <a:endParaRPr lang="en-US"/>
          </a:p>
        </p:txBody>
      </p:sp>
    </p:spTree>
    <p:extLst>
      <p:ext uri="{BB962C8B-B14F-4D97-AF65-F5344CB8AC3E}">
        <p14:creationId xmlns:p14="http://schemas.microsoft.com/office/powerpoint/2010/main" val="219398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Take </a:t>
            </a:r>
            <a:r>
              <a:rPr lang="en-US" sz="1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hlinkClick r:id="rId3"/>
              </a:rPr>
              <a:t>a tour </a:t>
            </a:r>
            <a:r>
              <a:rPr lang="en-US" sz="1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way up in the cool Rocky Mountains with an electric cycle rider. </a:t>
            </a:r>
            <a:r>
              <a:rPr lang="en-US" sz="8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#electriccyclerider </a:t>
            </a:r>
            <a:r>
              <a:rPr lang="en-US" sz="8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hlinkClick r:id="rId4"/>
              </a:rPr>
              <a:t>#livewire</a:t>
            </a:r>
            <a:r>
              <a:rPr lang="en-US" sz="1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hlinkClick r:id="rId4"/>
              </a:rPr>
              <a:t> </a:t>
            </a:r>
            <a:r>
              <a:rPr lang="en-US" sz="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hlinkClick r:id="rId5"/>
              </a:rPr>
              <a:t>#harleydavidson</a:t>
            </a:r>
            <a:endParaRPr lang="en-US" dirty="0"/>
          </a:p>
        </p:txBody>
      </p:sp>
      <p:sp>
        <p:nvSpPr>
          <p:cNvPr id="4" name="Slide Number Placeholder 3"/>
          <p:cNvSpPr>
            <a:spLocks noGrp="1"/>
          </p:cNvSpPr>
          <p:nvPr>
            <p:ph type="sldNum" sz="quarter" idx="5"/>
          </p:nvPr>
        </p:nvSpPr>
        <p:spPr/>
        <p:txBody>
          <a:bodyPr/>
          <a:lstStyle/>
          <a:p>
            <a:fld id="{DAD6EC27-5E97-4B5F-93D5-3475DF787AF2}" type="slidenum">
              <a:rPr lang="en-US" smtClean="0"/>
              <a:t>16</a:t>
            </a:fld>
            <a:endParaRPr lang="en-US"/>
          </a:p>
        </p:txBody>
      </p:sp>
    </p:spTree>
    <p:extLst>
      <p:ext uri="{BB962C8B-B14F-4D97-AF65-F5344CB8AC3E}">
        <p14:creationId xmlns:p14="http://schemas.microsoft.com/office/powerpoint/2010/main" val="1837460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There aren't many things that compare to the pure, natural  beauty of the United States!  Click </a:t>
            </a:r>
            <a:r>
              <a:rPr lang="en-US" sz="1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hlinkClick r:id="rId3"/>
              </a:rPr>
              <a:t>here</a:t>
            </a:r>
            <a:r>
              <a:rPr lang="en-US" sz="1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to see firsthand, some of the beauty the country has to offer. </a:t>
            </a:r>
            <a:r>
              <a:rPr lang="en-US" sz="1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hlinkClick r:id="rId4"/>
              </a:rPr>
              <a:t>#Livewire </a:t>
            </a:r>
            <a:r>
              <a:rPr lang="en-US" sz="1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hlinkClick r:id="rId5"/>
              </a:rPr>
              <a:t>#Harleydavidson</a:t>
            </a:r>
            <a:endParaRPr lang="en-US" dirty="0"/>
          </a:p>
        </p:txBody>
      </p:sp>
      <p:sp>
        <p:nvSpPr>
          <p:cNvPr id="4" name="Slide Number Placeholder 3"/>
          <p:cNvSpPr>
            <a:spLocks noGrp="1"/>
          </p:cNvSpPr>
          <p:nvPr>
            <p:ph type="sldNum" sz="quarter" idx="5"/>
          </p:nvPr>
        </p:nvSpPr>
        <p:spPr/>
        <p:txBody>
          <a:bodyPr/>
          <a:lstStyle/>
          <a:p>
            <a:fld id="{DAD6EC27-5E97-4B5F-93D5-3475DF787AF2}" type="slidenum">
              <a:rPr lang="en-US" smtClean="0"/>
              <a:t>17</a:t>
            </a:fld>
            <a:endParaRPr lang="en-US"/>
          </a:p>
        </p:txBody>
      </p:sp>
    </p:spTree>
    <p:extLst>
      <p:ext uri="{BB962C8B-B14F-4D97-AF65-F5344CB8AC3E}">
        <p14:creationId xmlns:p14="http://schemas.microsoft.com/office/powerpoint/2010/main" val="459240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Having identified the specific target audience - men and women aged 25 to 35 - and understanding their values and principles, as well as how they communicate with regards to their digital media consumption has made developing a strategic marketing campaign aimed specifically at that target audience possible. The selected channels of communication, Facebook and YouTube, have been strategically selected due to the platforms' wide use among that target audience. The Pew Research Center indicates that the number of Facebook users among the target audience age range stands at 81 percent and the number of YouTube users in the target audience age range stands at 93 percent, respectively (</a:t>
            </a:r>
            <a:r>
              <a:rPr lang="en-US" sz="1800" u="sng" dirty="0">
                <a:solidFill>
                  <a:srgbClr val="0000FF"/>
                </a:solidFill>
                <a:effectLst/>
                <a:latin typeface="Times New Roman" panose="02020603050405020304" pitchFamily="18" charset="0"/>
                <a:ea typeface="Calibri" panose="020F0502020204030204" pitchFamily="34" charset="0"/>
                <a:hlinkClick r:id="rId3"/>
              </a:rPr>
              <a:t>pewresearchcenter.org</a:t>
            </a:r>
            <a:r>
              <a:rPr lang="en-US" sz="1800" dirty="0">
                <a:effectLst/>
                <a:latin typeface="Times New Roman" panose="02020603050405020304" pitchFamily="18" charset="0"/>
                <a:ea typeface="Calibri" panose="020F0502020204030204" pitchFamily="34" charset="0"/>
              </a:rPr>
              <a:t>, 2022).</a:t>
            </a:r>
            <a:br>
              <a:rPr lang="en-US" sz="1800" dirty="0">
                <a:effectLst/>
                <a:latin typeface="Times New Roman" panose="02020603050405020304" pitchFamily="18" charset="0"/>
                <a:ea typeface="Calibri" panose="020F0502020204030204" pitchFamily="34" charset="0"/>
              </a:rPr>
            </a:br>
            <a:r>
              <a:rPr lang="en-US" sz="1800" dirty="0">
                <a:effectLst/>
                <a:latin typeface="Times New Roman" panose="02020603050405020304" pitchFamily="18" charset="0"/>
                <a:ea typeface="Calibri" panose="020F0502020204030204" pitchFamily="34" charset="0"/>
              </a:rPr>
              <a:t> 	The message attempts to align content with target audience values. By expressing an understanding of concerns that tend to be highly valued by the target audience, the campaign demonstrates Harley Davidson's interest in the target audience and their values. By creating messages sensitive and relevant to target audience values and conveying them through digital media platforms commonly used by the target audience, Harley Davidson Motorcycles hopes that the campaign will attract a new generation of Harley Davidson motorcycle riders.</a:t>
            </a:r>
            <a:endParaRPr lang="en-US" dirty="0"/>
          </a:p>
        </p:txBody>
      </p:sp>
      <p:sp>
        <p:nvSpPr>
          <p:cNvPr id="4" name="Slide Number Placeholder 3"/>
          <p:cNvSpPr>
            <a:spLocks noGrp="1"/>
          </p:cNvSpPr>
          <p:nvPr>
            <p:ph type="sldNum" sz="quarter" idx="5"/>
          </p:nvPr>
        </p:nvSpPr>
        <p:spPr/>
        <p:txBody>
          <a:bodyPr/>
          <a:lstStyle/>
          <a:p>
            <a:fld id="{DAD6EC27-5E97-4B5F-93D5-3475DF787AF2}" type="slidenum">
              <a:rPr lang="en-US" smtClean="0"/>
              <a:t>19</a:t>
            </a:fld>
            <a:endParaRPr lang="en-US"/>
          </a:p>
        </p:txBody>
      </p:sp>
    </p:spTree>
    <p:extLst>
      <p:ext uri="{BB962C8B-B14F-4D97-AF65-F5344CB8AC3E}">
        <p14:creationId xmlns:p14="http://schemas.microsoft.com/office/powerpoint/2010/main" val="1041586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313131"/>
                </a:solidFill>
                <a:effectLst/>
                <a:latin typeface="Times New Roman" panose="02020603050405020304" pitchFamily="18" charset="0"/>
                <a:ea typeface="Calibri" panose="020F0502020204030204" pitchFamily="34" charset="0"/>
              </a:rPr>
              <a:t> 	The median age of Harley Davidson motorcycle owners is 50 years old. It is apparent that there exists a need to reach younger riders and attract them to the Harley Davidson motorcycle brand.</a:t>
            </a:r>
            <a:br>
              <a:rPr lang="en-US" sz="1800" dirty="0">
                <a:solidFill>
                  <a:srgbClr val="D4D4D5"/>
                </a:solidFill>
                <a:effectLst/>
                <a:latin typeface="Times New Roman" panose="02020603050405020304" pitchFamily="18" charset="0"/>
                <a:ea typeface="Calibri" panose="020F0502020204030204" pitchFamily="34" charset="0"/>
              </a:rPr>
            </a:br>
            <a:r>
              <a:rPr lang="en-US" sz="1800" dirty="0">
                <a:solidFill>
                  <a:srgbClr val="313131"/>
                </a:solidFill>
                <a:effectLst/>
                <a:latin typeface="Times New Roman" panose="02020603050405020304" pitchFamily="18" charset="0"/>
                <a:ea typeface="Calibri" panose="020F0502020204030204" pitchFamily="34" charset="0"/>
              </a:rPr>
              <a:t>Who is the audience? The target audience is people ranging in age between 25 and 35. </a:t>
            </a:r>
            <a:br>
              <a:rPr lang="en-US" sz="1800" dirty="0">
                <a:solidFill>
                  <a:srgbClr val="D4D4D5"/>
                </a:solidFill>
                <a:effectLst/>
                <a:latin typeface="Times New Roman" panose="02020603050405020304" pitchFamily="18" charset="0"/>
                <a:ea typeface="Calibri" panose="020F0502020204030204" pitchFamily="34" charset="0"/>
              </a:rPr>
            </a:br>
            <a:r>
              <a:rPr lang="en-US" sz="1800" dirty="0">
                <a:solidFill>
                  <a:srgbClr val="D4D4D5"/>
                </a:solidFill>
                <a:effectLst/>
                <a:latin typeface="Times New Roman" panose="02020603050405020304" pitchFamily="18" charset="0"/>
                <a:ea typeface="Calibri" panose="020F0502020204030204" pitchFamily="34" charset="0"/>
              </a:rPr>
              <a:t> </a:t>
            </a:r>
            <a:r>
              <a:rPr lang="en-US" sz="1800" dirty="0">
                <a:solidFill>
                  <a:srgbClr val="313131"/>
                </a:solidFill>
                <a:effectLst/>
                <a:latin typeface="Times New Roman" panose="02020603050405020304" pitchFamily="18" charset="0"/>
                <a:ea typeface="Calibri" panose="020F0502020204030204" pitchFamily="34" charset="0"/>
              </a:rPr>
              <a:t>To reach this audience successful, it is important to understand their interests - what motivates or inspires them. </a:t>
            </a:r>
            <a:br>
              <a:rPr lang="en-US" sz="1800" dirty="0">
                <a:solidFill>
                  <a:srgbClr val="D4D4D5"/>
                </a:solidFill>
                <a:effectLst/>
                <a:latin typeface="Times New Roman" panose="02020603050405020304" pitchFamily="18" charset="0"/>
                <a:ea typeface="Calibri" panose="020F0502020204030204" pitchFamily="34" charset="0"/>
              </a:rPr>
            </a:br>
            <a:r>
              <a:rPr lang="en-US" sz="1800" dirty="0">
                <a:solidFill>
                  <a:srgbClr val="D4D4D5"/>
                </a:solidFill>
                <a:effectLst/>
                <a:latin typeface="Times New Roman" panose="02020603050405020304" pitchFamily="18" charset="0"/>
                <a:ea typeface="Calibri" panose="020F0502020204030204" pitchFamily="34" charset="0"/>
              </a:rPr>
              <a:t> 	</a:t>
            </a:r>
            <a:r>
              <a:rPr lang="en-US" sz="1800" dirty="0">
                <a:solidFill>
                  <a:srgbClr val="313131"/>
                </a:solidFill>
                <a:effectLst/>
                <a:latin typeface="Times New Roman" panose="02020603050405020304" pitchFamily="18" charset="0"/>
                <a:ea typeface="Calibri" panose="020F0502020204030204" pitchFamily="34" charset="0"/>
              </a:rPr>
              <a:t>One key factor is the audience's view on environmental issues. Younger people tend to be more concerned about the environment than past generations. 67 percent of people aged 18 to 29 and 49 percent of those 30 to 49 day global warming is real, man-made and a serious threat (Robison, 2021).</a:t>
            </a:r>
            <a:br>
              <a:rPr lang="en-US" sz="1800" dirty="0">
                <a:solidFill>
                  <a:srgbClr val="D4D4D5"/>
                </a:solidFill>
                <a:effectLst/>
                <a:latin typeface="Times New Roman" panose="02020603050405020304" pitchFamily="18" charset="0"/>
                <a:ea typeface="Calibri" panose="020F0502020204030204" pitchFamily="34" charset="0"/>
              </a:rPr>
            </a:br>
            <a:r>
              <a:rPr lang="en-US" sz="1800" dirty="0">
                <a:solidFill>
                  <a:srgbClr val="313131"/>
                </a:solidFill>
                <a:effectLst/>
                <a:latin typeface="Times New Roman" panose="02020603050405020304" pitchFamily="18" charset="0"/>
                <a:ea typeface="Calibri" panose="020F0502020204030204" pitchFamily="34" charset="0"/>
              </a:rPr>
              <a:t>A second motivating factor is cost efficiency. </a:t>
            </a:r>
            <a:br>
              <a:rPr lang="en-US" sz="1800" dirty="0">
                <a:solidFill>
                  <a:srgbClr val="D4D4D5"/>
                </a:solidFill>
                <a:effectLst/>
                <a:latin typeface="Times New Roman" panose="02020603050405020304" pitchFamily="18" charset="0"/>
                <a:ea typeface="Calibri" panose="020F0502020204030204" pitchFamily="34" charset="0"/>
              </a:rPr>
            </a:br>
            <a:r>
              <a:rPr lang="en-US" sz="1800" dirty="0">
                <a:solidFill>
                  <a:srgbClr val="D4D4D5"/>
                </a:solidFill>
                <a:effectLst/>
                <a:latin typeface="Times New Roman" panose="02020603050405020304" pitchFamily="18" charset="0"/>
                <a:ea typeface="Calibri" panose="020F0502020204030204" pitchFamily="34" charset="0"/>
              </a:rPr>
              <a:t> 	</a:t>
            </a:r>
            <a:r>
              <a:rPr lang="en-US" sz="1800" dirty="0">
                <a:solidFill>
                  <a:srgbClr val="313131"/>
                </a:solidFill>
                <a:effectLst/>
                <a:latin typeface="Times New Roman" panose="02020603050405020304" pitchFamily="18" charset="0"/>
                <a:ea typeface="Calibri" panose="020F0502020204030204" pitchFamily="34" charset="0"/>
              </a:rPr>
              <a:t>Ultimately, reaching the audience by expressing a concern for issues relevant to them will be the appropriate strategy for soliciting the desired response and attracting new and younger people to the Harley Davidson motorcycle brand.</a:t>
            </a:r>
            <a:br>
              <a:rPr lang="en-US" sz="1800" dirty="0">
                <a:solidFill>
                  <a:srgbClr val="D4D4D5"/>
                </a:solidFill>
                <a:effectLst/>
                <a:latin typeface="Times New Roman" panose="02020603050405020304" pitchFamily="18" charset="0"/>
                <a:ea typeface="Calibri" panose="020F0502020204030204" pitchFamily="34" charset="0"/>
              </a:rPr>
            </a:br>
            <a:endParaRPr lang="en-US" dirty="0"/>
          </a:p>
        </p:txBody>
      </p:sp>
      <p:sp>
        <p:nvSpPr>
          <p:cNvPr id="4" name="Slide Number Placeholder 3"/>
          <p:cNvSpPr>
            <a:spLocks noGrp="1"/>
          </p:cNvSpPr>
          <p:nvPr>
            <p:ph type="sldNum" sz="quarter" idx="5"/>
          </p:nvPr>
        </p:nvSpPr>
        <p:spPr/>
        <p:txBody>
          <a:bodyPr/>
          <a:lstStyle/>
          <a:p>
            <a:fld id="{DAD6EC27-5E97-4B5F-93D5-3475DF787AF2}" type="slidenum">
              <a:rPr lang="en-US" smtClean="0"/>
              <a:t>6</a:t>
            </a:fld>
            <a:endParaRPr lang="en-US"/>
          </a:p>
        </p:txBody>
      </p:sp>
    </p:spTree>
    <p:extLst>
      <p:ext uri="{BB962C8B-B14F-4D97-AF65-F5344CB8AC3E}">
        <p14:creationId xmlns:p14="http://schemas.microsoft.com/office/powerpoint/2010/main" val="3451789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D4D4D5"/>
                </a:solidFill>
                <a:effectLst/>
                <a:latin typeface="Times New Roman" panose="02020603050405020304" pitchFamily="18" charset="0"/>
                <a:ea typeface="Calibri" panose="020F0502020204030204" pitchFamily="34" charset="0"/>
              </a:rPr>
              <a:t> 	</a:t>
            </a:r>
            <a:r>
              <a:rPr lang="en-US" sz="1800" dirty="0">
                <a:solidFill>
                  <a:srgbClr val="313131"/>
                </a:solidFill>
                <a:effectLst/>
                <a:latin typeface="Times New Roman" panose="02020603050405020304" pitchFamily="18" charset="0"/>
                <a:ea typeface="Calibri" panose="020F0502020204030204" pitchFamily="34" charset="0"/>
              </a:rPr>
              <a:t>To connect with an audience, it is necessary to understand what communication channels they can be more readily reached </a:t>
            </a:r>
            <a:r>
              <a:rPr lang="en-US" sz="1800" dirty="0">
                <a:effectLst/>
                <a:latin typeface="Times New Roman" panose="02020603050405020304" pitchFamily="18" charset="0"/>
                <a:ea typeface="Calibri" panose="020F0502020204030204" pitchFamily="34" charset="0"/>
              </a:rPr>
              <a:t>through,</a:t>
            </a:r>
            <a:endParaRPr lang="en-US" dirty="0"/>
          </a:p>
        </p:txBody>
      </p:sp>
      <p:sp>
        <p:nvSpPr>
          <p:cNvPr id="4" name="Slide Number Placeholder 3"/>
          <p:cNvSpPr>
            <a:spLocks noGrp="1"/>
          </p:cNvSpPr>
          <p:nvPr>
            <p:ph type="sldNum" sz="quarter" idx="5"/>
          </p:nvPr>
        </p:nvSpPr>
        <p:spPr/>
        <p:txBody>
          <a:bodyPr/>
          <a:lstStyle/>
          <a:p>
            <a:fld id="{DAD6EC27-5E97-4B5F-93D5-3475DF787AF2}" type="slidenum">
              <a:rPr lang="en-US" smtClean="0"/>
              <a:t>7</a:t>
            </a:fld>
            <a:endParaRPr lang="en-US"/>
          </a:p>
        </p:txBody>
      </p:sp>
    </p:spTree>
    <p:extLst>
      <p:ext uri="{BB962C8B-B14F-4D97-AF65-F5344CB8AC3E}">
        <p14:creationId xmlns:p14="http://schemas.microsoft.com/office/powerpoint/2010/main" val="4073995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According</a:t>
            </a:r>
            <a:r>
              <a:rPr lang="en-US" sz="1800" dirty="0">
                <a:solidFill>
                  <a:srgbClr val="313131"/>
                </a:solidFill>
                <a:effectLst/>
                <a:latin typeface="Times New Roman" panose="02020603050405020304" pitchFamily="18" charset="0"/>
                <a:ea typeface="Calibri" panose="020F0502020204030204" pitchFamily="34" charset="0"/>
              </a:rPr>
              <a:t> to the Pew Research Center, Facebook has a user rate of 70 percent among those 18 to 29 and a user rate of 77 percent among those 30 to 49 years old.  77 percent of women and 61 percent of men use Facebook. </a:t>
            </a:r>
            <a:endParaRPr lang="en-US" dirty="0"/>
          </a:p>
        </p:txBody>
      </p:sp>
      <p:sp>
        <p:nvSpPr>
          <p:cNvPr id="4" name="Slide Number Placeholder 3"/>
          <p:cNvSpPr>
            <a:spLocks noGrp="1"/>
          </p:cNvSpPr>
          <p:nvPr>
            <p:ph type="sldNum" sz="quarter" idx="5"/>
          </p:nvPr>
        </p:nvSpPr>
        <p:spPr/>
        <p:txBody>
          <a:bodyPr/>
          <a:lstStyle/>
          <a:p>
            <a:fld id="{DAD6EC27-5E97-4B5F-93D5-3475DF787AF2}" type="slidenum">
              <a:rPr lang="en-US" smtClean="0"/>
              <a:t>8</a:t>
            </a:fld>
            <a:endParaRPr lang="en-US"/>
          </a:p>
        </p:txBody>
      </p:sp>
    </p:spTree>
    <p:extLst>
      <p:ext uri="{BB962C8B-B14F-4D97-AF65-F5344CB8AC3E}">
        <p14:creationId xmlns:p14="http://schemas.microsoft.com/office/powerpoint/2010/main" val="3560276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D4D4D5"/>
                </a:solidFill>
                <a:effectLst/>
                <a:latin typeface="Times New Roman" panose="02020603050405020304" pitchFamily="18" charset="0"/>
                <a:ea typeface="Calibri" panose="020F0502020204030204" pitchFamily="34" charset="0"/>
              </a:rPr>
              <a:t> 	</a:t>
            </a:r>
            <a:r>
              <a:rPr lang="en-US" sz="1800" dirty="0">
                <a:solidFill>
                  <a:srgbClr val="313131"/>
                </a:solidFill>
                <a:effectLst/>
                <a:latin typeface="Times New Roman" panose="02020603050405020304" pitchFamily="18" charset="0"/>
                <a:ea typeface="Calibri" panose="020F0502020204030204" pitchFamily="34" charset="0"/>
              </a:rPr>
              <a:t>The Pew  Research Center, YouTube has a 95 percent user rate among those 18 to 29 and an 81 percent user rate of those 30 to 49. Of the total number of users, 80 percent are women and 82 percent are men (pewresearchcenter.org, 2022). </a:t>
            </a:r>
          </a:p>
          <a:p>
            <a:r>
              <a:rPr lang="en-US" sz="1800" dirty="0">
                <a:solidFill>
                  <a:srgbClr val="313131"/>
                </a:solidFill>
                <a:effectLst/>
                <a:latin typeface="Times New Roman" panose="02020603050405020304" pitchFamily="18" charset="0"/>
                <a:ea typeface="Calibri" panose="020F0502020204030204" pitchFamily="34" charset="0"/>
              </a:rPr>
              <a:t>. Because of the large number of users within n the target audience age range, it is believed that these platforms -YouTube and Facebook - will be the most effective channels for communicating with the target audience. </a:t>
            </a:r>
            <a:endParaRPr lang="en-US" dirty="0"/>
          </a:p>
        </p:txBody>
      </p:sp>
      <p:sp>
        <p:nvSpPr>
          <p:cNvPr id="4" name="Slide Number Placeholder 3"/>
          <p:cNvSpPr>
            <a:spLocks noGrp="1"/>
          </p:cNvSpPr>
          <p:nvPr>
            <p:ph type="sldNum" sz="quarter" idx="5"/>
          </p:nvPr>
        </p:nvSpPr>
        <p:spPr/>
        <p:txBody>
          <a:bodyPr/>
          <a:lstStyle/>
          <a:p>
            <a:fld id="{DAD6EC27-5E97-4B5F-93D5-3475DF787AF2}" type="slidenum">
              <a:rPr lang="en-US" smtClean="0"/>
              <a:t>9</a:t>
            </a:fld>
            <a:endParaRPr lang="en-US"/>
          </a:p>
        </p:txBody>
      </p:sp>
    </p:spTree>
    <p:extLst>
      <p:ext uri="{BB962C8B-B14F-4D97-AF65-F5344CB8AC3E}">
        <p14:creationId xmlns:p14="http://schemas.microsoft.com/office/powerpoint/2010/main" val="2200084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D6EC27-5E97-4B5F-93D5-3475DF787AF2}" type="slidenum">
              <a:rPr lang="en-US" smtClean="0"/>
              <a:t>10</a:t>
            </a:fld>
            <a:endParaRPr lang="en-US"/>
          </a:p>
        </p:txBody>
      </p:sp>
    </p:spTree>
    <p:extLst>
      <p:ext uri="{BB962C8B-B14F-4D97-AF65-F5344CB8AC3E}">
        <p14:creationId xmlns:p14="http://schemas.microsoft.com/office/powerpoint/2010/main" val="210248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Tired of paying too much for </a:t>
            </a:r>
            <a:r>
              <a:rPr lang="en-US" sz="1800" dirty="0" err="1">
                <a:effectLst/>
                <a:latin typeface="Times New Roman" panose="02020603050405020304" pitchFamily="18" charset="0"/>
                <a:ea typeface="Calibri" panose="020F0502020204030204" pitchFamily="34" charset="0"/>
              </a:rPr>
              <a:t>gas?</a:t>
            </a:r>
            <a:r>
              <a:rPr lang="en-US" sz="1800" u="sng" dirty="0" err="1">
                <a:solidFill>
                  <a:srgbClr val="0000FF"/>
                </a:solidFill>
                <a:effectLst/>
                <a:latin typeface="Times New Roman" panose="02020603050405020304" pitchFamily="18" charset="0"/>
                <a:ea typeface="Calibri" panose="020F0502020204030204" pitchFamily="34" charset="0"/>
                <a:hlinkClick r:id="rId3"/>
              </a:rPr>
              <a:t>Harley</a:t>
            </a:r>
            <a:r>
              <a:rPr lang="en-US" sz="1800" u="sng" dirty="0">
                <a:solidFill>
                  <a:srgbClr val="0000FF"/>
                </a:solidFill>
                <a:effectLst/>
                <a:latin typeface="Times New Roman" panose="02020603050405020304" pitchFamily="18" charset="0"/>
                <a:ea typeface="Calibri" panose="020F0502020204030204" pitchFamily="34" charset="0"/>
                <a:hlinkClick r:id="rId3"/>
              </a:rPr>
              <a:t> Davidson Motorcycles </a:t>
            </a:r>
            <a:r>
              <a:rPr lang="en-US" sz="1800" dirty="0">
                <a:effectLst/>
                <a:latin typeface="Times New Roman" panose="02020603050405020304" pitchFamily="18" charset="0"/>
                <a:ea typeface="Calibri" panose="020F0502020204030204" pitchFamily="34" charset="0"/>
              </a:rPr>
              <a:t>has just the solution you need. The Harley Davidson </a:t>
            </a:r>
            <a:r>
              <a:rPr lang="en-US" sz="1800" u="sng" dirty="0">
                <a:solidFill>
                  <a:srgbClr val="0000FF"/>
                </a:solidFill>
                <a:effectLst/>
                <a:latin typeface="Times New Roman" panose="02020603050405020304" pitchFamily="18" charset="0"/>
                <a:ea typeface="Calibri" panose="020F0502020204030204" pitchFamily="34" charset="0"/>
                <a:hlinkClick r:id="rId4"/>
              </a:rPr>
              <a:t>Livewire</a:t>
            </a:r>
            <a:r>
              <a:rPr lang="en-US" sz="1800" dirty="0">
                <a:effectLst/>
                <a:latin typeface="Times New Roman" panose="02020603050405020304" pitchFamily="18" charset="0"/>
                <a:ea typeface="Calibri" panose="020F0502020204030204" pitchFamily="34" charset="0"/>
              </a:rPr>
              <a:t> is a fully electric motorcycle that gets 165 </a:t>
            </a:r>
            <a:r>
              <a:rPr lang="en-US" sz="1800" dirty="0" err="1">
                <a:effectLst/>
                <a:latin typeface="Times New Roman" panose="02020603050405020304" pitchFamily="18" charset="0"/>
                <a:ea typeface="Calibri" panose="020F0502020204030204" pitchFamily="34" charset="0"/>
              </a:rPr>
              <a:t>mpc</a:t>
            </a:r>
            <a:r>
              <a:rPr lang="en-US" sz="1800" dirty="0">
                <a:effectLst/>
                <a:latin typeface="Times New Roman" panose="02020603050405020304" pitchFamily="18" charset="0"/>
                <a:ea typeface="Calibri" panose="020F0502020204030204" pitchFamily="34" charset="0"/>
              </a:rPr>
              <a:t> – and for just $29,799 can get you anywhere for less. Go green for less green! </a:t>
            </a:r>
            <a:r>
              <a:rPr lang="en-US" sz="1800" u="sng" dirty="0">
                <a:solidFill>
                  <a:srgbClr val="0000FF"/>
                </a:solidFill>
                <a:effectLst/>
                <a:latin typeface="Times New Roman" panose="02020603050405020304" pitchFamily="18" charset="0"/>
                <a:ea typeface="Calibri" panose="020F0502020204030204" pitchFamily="34" charset="0"/>
                <a:hlinkClick r:id="rId5"/>
              </a:rPr>
              <a:t>#savetheplanetsaveonfuel </a:t>
            </a:r>
            <a:r>
              <a:rPr lang="en-US" sz="1800" u="sng" dirty="0">
                <a:solidFill>
                  <a:srgbClr val="0000FF"/>
                </a:solidFill>
                <a:effectLst/>
                <a:latin typeface="Times New Roman" panose="02020603050405020304" pitchFamily="18" charset="0"/>
                <a:ea typeface="Calibri" panose="020F0502020204030204" pitchFamily="34" charset="0"/>
                <a:hlinkClick r:id="rId4"/>
              </a:rPr>
              <a:t>#harleylivewire</a:t>
            </a:r>
            <a:endParaRPr lang="en-US" dirty="0"/>
          </a:p>
        </p:txBody>
      </p:sp>
      <p:sp>
        <p:nvSpPr>
          <p:cNvPr id="4" name="Slide Number Placeholder 3"/>
          <p:cNvSpPr>
            <a:spLocks noGrp="1"/>
          </p:cNvSpPr>
          <p:nvPr>
            <p:ph type="sldNum" sz="quarter" idx="5"/>
          </p:nvPr>
        </p:nvSpPr>
        <p:spPr/>
        <p:txBody>
          <a:bodyPr/>
          <a:lstStyle/>
          <a:p>
            <a:fld id="{DAD6EC27-5E97-4B5F-93D5-3475DF787AF2}" type="slidenum">
              <a:rPr lang="en-US" smtClean="0"/>
              <a:t>11</a:t>
            </a:fld>
            <a:endParaRPr lang="en-US"/>
          </a:p>
        </p:txBody>
      </p:sp>
    </p:spTree>
    <p:extLst>
      <p:ext uri="{BB962C8B-B14F-4D97-AF65-F5344CB8AC3E}">
        <p14:creationId xmlns:p14="http://schemas.microsoft.com/office/powerpoint/2010/main" val="1559570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This isn't your dad's generation, and it’s definitely not his motorcycle. No, this is yours. It's your turn to celebrate freedom - to feel the wind in your face and miles of wide-open road in front of you. Harley Davidson Motorcycles offers a wide line of motorcycles to choose from. Come in and check our bikes out. We know we have a bike that'll match your personality - and who knows, maybe your next trip will take you across the country!</a:t>
            </a:r>
            <a:r>
              <a:rPr lang="en-US" sz="1800" u="sng" dirty="0">
                <a:solidFill>
                  <a:srgbClr val="0000FF"/>
                </a:solidFill>
                <a:effectLst/>
                <a:latin typeface="Times New Roman" panose="02020603050405020304" pitchFamily="18" charset="0"/>
                <a:ea typeface="Calibri" panose="020F0502020204030204" pitchFamily="34" charset="0"/>
                <a:hlinkClick r:id="rId3"/>
              </a:rPr>
              <a:t> #borntobewild </a:t>
            </a:r>
            <a:r>
              <a:rPr lang="en-US" sz="1800" u="sng" dirty="0">
                <a:solidFill>
                  <a:srgbClr val="0000FF"/>
                </a:solidFill>
                <a:effectLst/>
                <a:latin typeface="Times New Roman" panose="02020603050405020304" pitchFamily="18" charset="0"/>
                <a:ea typeface="Calibri" panose="020F0502020204030204" pitchFamily="34" charset="0"/>
                <a:hlinkClick r:id="rId4"/>
              </a:rPr>
              <a:t>#harleydavidson</a:t>
            </a:r>
            <a:endParaRPr lang="en-US" dirty="0"/>
          </a:p>
        </p:txBody>
      </p:sp>
      <p:sp>
        <p:nvSpPr>
          <p:cNvPr id="4" name="Slide Number Placeholder 3"/>
          <p:cNvSpPr>
            <a:spLocks noGrp="1"/>
          </p:cNvSpPr>
          <p:nvPr>
            <p:ph type="sldNum" sz="quarter" idx="5"/>
          </p:nvPr>
        </p:nvSpPr>
        <p:spPr/>
        <p:txBody>
          <a:bodyPr/>
          <a:lstStyle/>
          <a:p>
            <a:fld id="{DAD6EC27-5E97-4B5F-93D5-3475DF787AF2}" type="slidenum">
              <a:rPr lang="en-US" smtClean="0"/>
              <a:t>12</a:t>
            </a:fld>
            <a:endParaRPr lang="en-US"/>
          </a:p>
        </p:txBody>
      </p:sp>
    </p:spTree>
    <p:extLst>
      <p:ext uri="{BB962C8B-B14F-4D97-AF65-F5344CB8AC3E}">
        <p14:creationId xmlns:p14="http://schemas.microsoft.com/office/powerpoint/2010/main" val="167802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Celebrate </a:t>
            </a:r>
            <a:r>
              <a:rPr lang="en-US" sz="1800" u="sng" dirty="0">
                <a:solidFill>
                  <a:srgbClr val="0000FF"/>
                </a:solidFill>
                <a:effectLst/>
                <a:latin typeface="Times New Roman" panose="02020603050405020304" pitchFamily="18" charset="0"/>
                <a:ea typeface="Calibri" panose="020F0502020204030204" pitchFamily="34" charset="0"/>
                <a:hlinkClick r:id="rId3"/>
              </a:rPr>
              <a:t>Earth Day </a:t>
            </a:r>
            <a:r>
              <a:rPr lang="en-US" sz="1800" dirty="0">
                <a:effectLst/>
                <a:latin typeface="Times New Roman" panose="02020603050405020304" pitchFamily="18" charset="0"/>
                <a:ea typeface="Calibri" panose="020F0502020204030204" pitchFamily="34" charset="0"/>
              </a:rPr>
              <a:t>everyday on a </a:t>
            </a:r>
            <a:r>
              <a:rPr lang="en-US" sz="1800" u="sng" dirty="0">
                <a:solidFill>
                  <a:srgbClr val="0000FF"/>
                </a:solidFill>
                <a:effectLst/>
                <a:latin typeface="Times New Roman" panose="02020603050405020304" pitchFamily="18" charset="0"/>
                <a:ea typeface="Calibri" panose="020F0502020204030204" pitchFamily="34" charset="0"/>
                <a:hlinkClick r:id="rId4"/>
              </a:rPr>
              <a:t>Harley Davidson Livewire</a:t>
            </a:r>
            <a:r>
              <a:rPr lang="en-US" sz="1800" dirty="0">
                <a:effectLst/>
                <a:latin typeface="Times New Roman" panose="02020603050405020304" pitchFamily="18" charset="0"/>
                <a:ea typeface="Calibri" panose="020F0502020204030204" pitchFamily="34" charset="0"/>
              </a:rPr>
              <a:t>. The Harley Davidson Livewire is built with the latest technology available. At Harley Davidson, we developed the Livewire with you in mind. The Livewire is a fully electric motorcycle that offers an environmentally friendly alternative to traditional motorcycles. With the Harley Davidson Livewire, you'll get 165 </a:t>
            </a:r>
            <a:r>
              <a:rPr lang="en-US" sz="1800" dirty="0" err="1">
                <a:effectLst/>
                <a:latin typeface="Times New Roman" panose="02020603050405020304" pitchFamily="18" charset="0"/>
                <a:ea typeface="Calibri" panose="020F0502020204030204" pitchFamily="34" charset="0"/>
              </a:rPr>
              <a:t>mpc</a:t>
            </a:r>
            <a:r>
              <a:rPr lang="en-US" sz="1800" dirty="0">
                <a:effectLst/>
                <a:latin typeface="Times New Roman" panose="02020603050405020304" pitchFamily="18" charset="0"/>
                <a:ea typeface="Calibri" panose="020F0502020204030204" pitchFamily="34" charset="0"/>
              </a:rPr>
              <a:t> - and it only takes 40 minutes to fully charge. And the best part is, the Livewire isn't only friendly to the environment, but with a $21,999 MSRP, it's also friendly to your wallet. This Harley Davidson </a:t>
            </a:r>
            <a:r>
              <a:rPr lang="en-US" sz="1800" dirty="0" err="1">
                <a:effectLst/>
                <a:latin typeface="Times New Roman" panose="02020603050405020304" pitchFamily="18" charset="0"/>
                <a:ea typeface="Calibri" panose="020F0502020204030204" pitchFamily="34" charset="0"/>
              </a:rPr>
              <a:t>ain't</a:t>
            </a:r>
            <a:r>
              <a:rPr lang="en-US" sz="1800" dirty="0">
                <a:effectLst/>
                <a:latin typeface="Times New Roman" panose="02020603050405020304" pitchFamily="18" charset="0"/>
                <a:ea typeface="Calibri" panose="020F0502020204030204" pitchFamily="34" charset="0"/>
              </a:rPr>
              <a:t> your dad's motorcycle. </a:t>
            </a:r>
            <a:r>
              <a:rPr lang="en-US" sz="1800" u="sng" dirty="0">
                <a:solidFill>
                  <a:srgbClr val="0000FF"/>
                </a:solidFill>
                <a:effectLst/>
                <a:latin typeface="Times New Roman" panose="02020603050405020304" pitchFamily="18" charset="0"/>
                <a:ea typeface="Calibri" panose="020F0502020204030204" pitchFamily="34" charset="0"/>
                <a:hlinkClick r:id="rId4"/>
              </a:rPr>
              <a:t>#notyourdad'smotorcycle </a:t>
            </a:r>
            <a:r>
              <a:rPr lang="en-US" sz="1800" u="sng" dirty="0">
                <a:solidFill>
                  <a:srgbClr val="0000FF"/>
                </a:solidFill>
                <a:effectLst/>
                <a:latin typeface="Times New Roman" panose="02020603050405020304" pitchFamily="18" charset="0"/>
                <a:ea typeface="Calibri" panose="020F0502020204030204" pitchFamily="34" charset="0"/>
                <a:hlinkClick r:id="rId5"/>
              </a:rPr>
              <a:t>#harleydavidsonmotorcycles </a:t>
            </a:r>
            <a:r>
              <a:rPr lang="en-US" sz="1800" u="sng" dirty="0">
                <a:solidFill>
                  <a:srgbClr val="0000FF"/>
                </a:solidFill>
                <a:effectLst/>
                <a:latin typeface="Times New Roman" panose="02020603050405020304" pitchFamily="18" charset="0"/>
                <a:ea typeface="Calibri" panose="020F0502020204030204" pitchFamily="34" charset="0"/>
                <a:hlinkClick r:id="rId6"/>
              </a:rPr>
              <a:t>#cleanerearth </a:t>
            </a:r>
            <a:r>
              <a:rPr lang="en-US" sz="1800" u="sng" dirty="0">
                <a:solidFill>
                  <a:srgbClr val="0000FF"/>
                </a:solidFill>
                <a:effectLst/>
                <a:latin typeface="Times New Roman" panose="02020603050405020304" pitchFamily="18" charset="0"/>
                <a:ea typeface="Calibri" panose="020F0502020204030204" pitchFamily="34" charset="0"/>
                <a:hlinkClick r:id="rId3"/>
              </a:rPr>
              <a:t>#environmentallyfriendly</a:t>
            </a:r>
            <a:endParaRPr lang="en-US" dirty="0"/>
          </a:p>
        </p:txBody>
      </p:sp>
      <p:sp>
        <p:nvSpPr>
          <p:cNvPr id="4" name="Slide Number Placeholder 3"/>
          <p:cNvSpPr>
            <a:spLocks noGrp="1"/>
          </p:cNvSpPr>
          <p:nvPr>
            <p:ph type="sldNum" sz="quarter" idx="5"/>
          </p:nvPr>
        </p:nvSpPr>
        <p:spPr/>
        <p:txBody>
          <a:bodyPr/>
          <a:lstStyle/>
          <a:p>
            <a:fld id="{DAD6EC27-5E97-4B5F-93D5-3475DF787AF2}" type="slidenum">
              <a:rPr lang="en-US" smtClean="0"/>
              <a:t>13</a:t>
            </a:fld>
            <a:endParaRPr lang="en-US"/>
          </a:p>
        </p:txBody>
      </p:sp>
    </p:spTree>
    <p:extLst>
      <p:ext uri="{BB962C8B-B14F-4D97-AF65-F5344CB8AC3E}">
        <p14:creationId xmlns:p14="http://schemas.microsoft.com/office/powerpoint/2010/main" val="3890804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C647D-1405-430E-89C8-7F62BAEAF5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F8EBA0-23AB-4EFF-860E-652BD40ED9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B66256-0A34-49FD-840A-1DC452F99649}"/>
              </a:ext>
            </a:extLst>
          </p:cNvPr>
          <p:cNvSpPr>
            <a:spLocks noGrp="1"/>
          </p:cNvSpPr>
          <p:nvPr>
            <p:ph type="dt" sz="half" idx="10"/>
          </p:nvPr>
        </p:nvSpPr>
        <p:spPr/>
        <p:txBody>
          <a:bodyPr/>
          <a:lstStyle/>
          <a:p>
            <a:fld id="{627707AB-02BB-4D9A-9B74-D27856A905FA}" type="datetimeFigureOut">
              <a:rPr lang="en-US" smtClean="0"/>
              <a:t>2/2/2023</a:t>
            </a:fld>
            <a:endParaRPr lang="en-US"/>
          </a:p>
        </p:txBody>
      </p:sp>
      <p:sp>
        <p:nvSpPr>
          <p:cNvPr id="5" name="Footer Placeholder 4">
            <a:extLst>
              <a:ext uri="{FF2B5EF4-FFF2-40B4-BE49-F238E27FC236}">
                <a16:creationId xmlns:a16="http://schemas.microsoft.com/office/drawing/2014/main" id="{6560DF96-BD46-4FA7-B41F-DED30E109E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890809-FD23-483A-AD04-E010F5698B84}"/>
              </a:ext>
            </a:extLst>
          </p:cNvPr>
          <p:cNvSpPr>
            <a:spLocks noGrp="1"/>
          </p:cNvSpPr>
          <p:nvPr>
            <p:ph type="sldNum" sz="quarter" idx="12"/>
          </p:nvPr>
        </p:nvSpPr>
        <p:spPr/>
        <p:txBody>
          <a:bodyPr/>
          <a:lstStyle/>
          <a:p>
            <a:fld id="{35B467B7-D7AB-404C-B1CF-8555C145AF8A}" type="slidenum">
              <a:rPr lang="en-US" smtClean="0"/>
              <a:t>‹#›</a:t>
            </a:fld>
            <a:endParaRPr lang="en-US"/>
          </a:p>
        </p:txBody>
      </p:sp>
    </p:spTree>
    <p:extLst>
      <p:ext uri="{BB962C8B-B14F-4D97-AF65-F5344CB8AC3E}">
        <p14:creationId xmlns:p14="http://schemas.microsoft.com/office/powerpoint/2010/main" val="3791834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B6052-1555-407F-8949-BE333494F3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6FFBB8-7225-4D33-8611-F91588ECAD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87E245-DCC0-4F44-B4A8-367D8D5CE520}"/>
              </a:ext>
            </a:extLst>
          </p:cNvPr>
          <p:cNvSpPr>
            <a:spLocks noGrp="1"/>
          </p:cNvSpPr>
          <p:nvPr>
            <p:ph type="dt" sz="half" idx="10"/>
          </p:nvPr>
        </p:nvSpPr>
        <p:spPr/>
        <p:txBody>
          <a:bodyPr/>
          <a:lstStyle/>
          <a:p>
            <a:fld id="{627707AB-02BB-4D9A-9B74-D27856A905FA}" type="datetimeFigureOut">
              <a:rPr lang="en-US" smtClean="0"/>
              <a:t>2/2/2023</a:t>
            </a:fld>
            <a:endParaRPr lang="en-US"/>
          </a:p>
        </p:txBody>
      </p:sp>
      <p:sp>
        <p:nvSpPr>
          <p:cNvPr id="5" name="Footer Placeholder 4">
            <a:extLst>
              <a:ext uri="{FF2B5EF4-FFF2-40B4-BE49-F238E27FC236}">
                <a16:creationId xmlns:a16="http://schemas.microsoft.com/office/drawing/2014/main" id="{C46EEDD9-3F3F-4F10-B0D3-4161CF8FC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756000-68EC-4E76-AB18-34EC78A72C50}"/>
              </a:ext>
            </a:extLst>
          </p:cNvPr>
          <p:cNvSpPr>
            <a:spLocks noGrp="1"/>
          </p:cNvSpPr>
          <p:nvPr>
            <p:ph type="sldNum" sz="quarter" idx="12"/>
          </p:nvPr>
        </p:nvSpPr>
        <p:spPr/>
        <p:txBody>
          <a:bodyPr/>
          <a:lstStyle/>
          <a:p>
            <a:fld id="{35B467B7-D7AB-404C-B1CF-8555C145AF8A}" type="slidenum">
              <a:rPr lang="en-US" smtClean="0"/>
              <a:t>‹#›</a:t>
            </a:fld>
            <a:endParaRPr lang="en-US"/>
          </a:p>
        </p:txBody>
      </p:sp>
    </p:spTree>
    <p:extLst>
      <p:ext uri="{BB962C8B-B14F-4D97-AF65-F5344CB8AC3E}">
        <p14:creationId xmlns:p14="http://schemas.microsoft.com/office/powerpoint/2010/main" val="2782814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53AECE-D465-4B19-9716-C3022442A0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7D2320-93B6-4187-BB7A-3A30AD8824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B6635-1296-4DD2-9DB1-F8C26783A531}"/>
              </a:ext>
            </a:extLst>
          </p:cNvPr>
          <p:cNvSpPr>
            <a:spLocks noGrp="1"/>
          </p:cNvSpPr>
          <p:nvPr>
            <p:ph type="dt" sz="half" idx="10"/>
          </p:nvPr>
        </p:nvSpPr>
        <p:spPr/>
        <p:txBody>
          <a:bodyPr/>
          <a:lstStyle/>
          <a:p>
            <a:fld id="{627707AB-02BB-4D9A-9B74-D27856A905FA}" type="datetimeFigureOut">
              <a:rPr lang="en-US" smtClean="0"/>
              <a:t>2/2/2023</a:t>
            </a:fld>
            <a:endParaRPr lang="en-US"/>
          </a:p>
        </p:txBody>
      </p:sp>
      <p:sp>
        <p:nvSpPr>
          <p:cNvPr id="5" name="Footer Placeholder 4">
            <a:extLst>
              <a:ext uri="{FF2B5EF4-FFF2-40B4-BE49-F238E27FC236}">
                <a16:creationId xmlns:a16="http://schemas.microsoft.com/office/drawing/2014/main" id="{2D7D571C-B11C-4F44-A0B8-8AF9BFD878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B2AABA-7FE3-483D-A426-8CD24F22C7E1}"/>
              </a:ext>
            </a:extLst>
          </p:cNvPr>
          <p:cNvSpPr>
            <a:spLocks noGrp="1"/>
          </p:cNvSpPr>
          <p:nvPr>
            <p:ph type="sldNum" sz="quarter" idx="12"/>
          </p:nvPr>
        </p:nvSpPr>
        <p:spPr/>
        <p:txBody>
          <a:bodyPr/>
          <a:lstStyle/>
          <a:p>
            <a:fld id="{35B467B7-D7AB-404C-B1CF-8555C145AF8A}" type="slidenum">
              <a:rPr lang="en-US" smtClean="0"/>
              <a:t>‹#›</a:t>
            </a:fld>
            <a:endParaRPr lang="en-US"/>
          </a:p>
        </p:txBody>
      </p:sp>
    </p:spTree>
    <p:extLst>
      <p:ext uri="{BB962C8B-B14F-4D97-AF65-F5344CB8AC3E}">
        <p14:creationId xmlns:p14="http://schemas.microsoft.com/office/powerpoint/2010/main" val="3410445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52260-A32B-44E1-B102-B884F05320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9570A5-10DD-474B-8F09-3BA339F3D6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09998C-0D73-401F-9BDD-36BE334E57A8}"/>
              </a:ext>
            </a:extLst>
          </p:cNvPr>
          <p:cNvSpPr>
            <a:spLocks noGrp="1"/>
          </p:cNvSpPr>
          <p:nvPr>
            <p:ph type="dt" sz="half" idx="10"/>
          </p:nvPr>
        </p:nvSpPr>
        <p:spPr/>
        <p:txBody>
          <a:bodyPr/>
          <a:lstStyle/>
          <a:p>
            <a:fld id="{627707AB-02BB-4D9A-9B74-D27856A905FA}" type="datetimeFigureOut">
              <a:rPr lang="en-US" smtClean="0"/>
              <a:t>2/2/2023</a:t>
            </a:fld>
            <a:endParaRPr lang="en-US"/>
          </a:p>
        </p:txBody>
      </p:sp>
      <p:sp>
        <p:nvSpPr>
          <p:cNvPr id="5" name="Footer Placeholder 4">
            <a:extLst>
              <a:ext uri="{FF2B5EF4-FFF2-40B4-BE49-F238E27FC236}">
                <a16:creationId xmlns:a16="http://schemas.microsoft.com/office/drawing/2014/main" id="{0514BE91-279B-4B10-8153-425C059881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EA0847-466A-47DF-BAC8-F8A1065AB28F}"/>
              </a:ext>
            </a:extLst>
          </p:cNvPr>
          <p:cNvSpPr>
            <a:spLocks noGrp="1"/>
          </p:cNvSpPr>
          <p:nvPr>
            <p:ph type="sldNum" sz="quarter" idx="12"/>
          </p:nvPr>
        </p:nvSpPr>
        <p:spPr/>
        <p:txBody>
          <a:bodyPr/>
          <a:lstStyle/>
          <a:p>
            <a:fld id="{35B467B7-D7AB-404C-B1CF-8555C145AF8A}" type="slidenum">
              <a:rPr lang="en-US" smtClean="0"/>
              <a:t>‹#›</a:t>
            </a:fld>
            <a:endParaRPr lang="en-US"/>
          </a:p>
        </p:txBody>
      </p:sp>
    </p:spTree>
    <p:extLst>
      <p:ext uri="{BB962C8B-B14F-4D97-AF65-F5344CB8AC3E}">
        <p14:creationId xmlns:p14="http://schemas.microsoft.com/office/powerpoint/2010/main" val="883137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375A9-863C-42E5-BCD7-10C644E8C5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E048A7-1420-4676-893C-B87DFEBC71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51D26C-686A-4154-A09B-AE29CA4893F6}"/>
              </a:ext>
            </a:extLst>
          </p:cNvPr>
          <p:cNvSpPr>
            <a:spLocks noGrp="1"/>
          </p:cNvSpPr>
          <p:nvPr>
            <p:ph type="dt" sz="half" idx="10"/>
          </p:nvPr>
        </p:nvSpPr>
        <p:spPr/>
        <p:txBody>
          <a:bodyPr/>
          <a:lstStyle/>
          <a:p>
            <a:fld id="{627707AB-02BB-4D9A-9B74-D27856A905FA}" type="datetimeFigureOut">
              <a:rPr lang="en-US" smtClean="0"/>
              <a:t>2/2/2023</a:t>
            </a:fld>
            <a:endParaRPr lang="en-US"/>
          </a:p>
        </p:txBody>
      </p:sp>
      <p:sp>
        <p:nvSpPr>
          <p:cNvPr id="5" name="Footer Placeholder 4">
            <a:extLst>
              <a:ext uri="{FF2B5EF4-FFF2-40B4-BE49-F238E27FC236}">
                <a16:creationId xmlns:a16="http://schemas.microsoft.com/office/drawing/2014/main" id="{BEB1E4D3-1CB7-423E-A810-2A3A78E6EA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89B4B3-3F71-446F-9334-62FB289790D0}"/>
              </a:ext>
            </a:extLst>
          </p:cNvPr>
          <p:cNvSpPr>
            <a:spLocks noGrp="1"/>
          </p:cNvSpPr>
          <p:nvPr>
            <p:ph type="sldNum" sz="quarter" idx="12"/>
          </p:nvPr>
        </p:nvSpPr>
        <p:spPr/>
        <p:txBody>
          <a:bodyPr/>
          <a:lstStyle/>
          <a:p>
            <a:fld id="{35B467B7-D7AB-404C-B1CF-8555C145AF8A}" type="slidenum">
              <a:rPr lang="en-US" smtClean="0"/>
              <a:t>‹#›</a:t>
            </a:fld>
            <a:endParaRPr lang="en-US"/>
          </a:p>
        </p:txBody>
      </p:sp>
    </p:spTree>
    <p:extLst>
      <p:ext uri="{BB962C8B-B14F-4D97-AF65-F5344CB8AC3E}">
        <p14:creationId xmlns:p14="http://schemas.microsoft.com/office/powerpoint/2010/main" val="2158068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D0254-D85C-48E2-BE1A-415B93BEEE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1C3EFC-BB1B-4761-8530-F3ABC094B8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0DBA12-DF79-41BE-B2E4-A1C2EA51EB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436C9F1-1AEC-4FC5-AE00-F3473D64F5EE}"/>
              </a:ext>
            </a:extLst>
          </p:cNvPr>
          <p:cNvSpPr>
            <a:spLocks noGrp="1"/>
          </p:cNvSpPr>
          <p:nvPr>
            <p:ph type="dt" sz="half" idx="10"/>
          </p:nvPr>
        </p:nvSpPr>
        <p:spPr/>
        <p:txBody>
          <a:bodyPr/>
          <a:lstStyle/>
          <a:p>
            <a:fld id="{627707AB-02BB-4D9A-9B74-D27856A905FA}" type="datetimeFigureOut">
              <a:rPr lang="en-US" smtClean="0"/>
              <a:t>2/2/2023</a:t>
            </a:fld>
            <a:endParaRPr lang="en-US"/>
          </a:p>
        </p:txBody>
      </p:sp>
      <p:sp>
        <p:nvSpPr>
          <p:cNvPr id="6" name="Footer Placeholder 5">
            <a:extLst>
              <a:ext uri="{FF2B5EF4-FFF2-40B4-BE49-F238E27FC236}">
                <a16:creationId xmlns:a16="http://schemas.microsoft.com/office/drawing/2014/main" id="{99A95521-0105-4A03-8CB8-771BC517CF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D9CA19-D8F2-4CE7-AC29-555805A75215}"/>
              </a:ext>
            </a:extLst>
          </p:cNvPr>
          <p:cNvSpPr>
            <a:spLocks noGrp="1"/>
          </p:cNvSpPr>
          <p:nvPr>
            <p:ph type="sldNum" sz="quarter" idx="12"/>
          </p:nvPr>
        </p:nvSpPr>
        <p:spPr/>
        <p:txBody>
          <a:bodyPr/>
          <a:lstStyle/>
          <a:p>
            <a:fld id="{35B467B7-D7AB-404C-B1CF-8555C145AF8A}" type="slidenum">
              <a:rPr lang="en-US" smtClean="0"/>
              <a:t>‹#›</a:t>
            </a:fld>
            <a:endParaRPr lang="en-US"/>
          </a:p>
        </p:txBody>
      </p:sp>
    </p:spTree>
    <p:extLst>
      <p:ext uri="{BB962C8B-B14F-4D97-AF65-F5344CB8AC3E}">
        <p14:creationId xmlns:p14="http://schemas.microsoft.com/office/powerpoint/2010/main" val="3129060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D60FB-186E-4C3E-8443-0DE7A8E6EA4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F6CEF5-4AC7-41B1-A7B5-D9B3B80FBA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5B3AAE-4D10-43A4-BDB7-2F0B331136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E8B581-56F4-4186-B6B2-4BEAB94D50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8A2EF9-5787-45CC-AC4A-34933D5CF2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D9BB01-E7AB-4630-B75D-7D871FC9F110}"/>
              </a:ext>
            </a:extLst>
          </p:cNvPr>
          <p:cNvSpPr>
            <a:spLocks noGrp="1"/>
          </p:cNvSpPr>
          <p:nvPr>
            <p:ph type="dt" sz="half" idx="10"/>
          </p:nvPr>
        </p:nvSpPr>
        <p:spPr/>
        <p:txBody>
          <a:bodyPr/>
          <a:lstStyle/>
          <a:p>
            <a:fld id="{627707AB-02BB-4D9A-9B74-D27856A905FA}" type="datetimeFigureOut">
              <a:rPr lang="en-US" smtClean="0"/>
              <a:t>2/2/2023</a:t>
            </a:fld>
            <a:endParaRPr lang="en-US"/>
          </a:p>
        </p:txBody>
      </p:sp>
      <p:sp>
        <p:nvSpPr>
          <p:cNvPr id="8" name="Footer Placeholder 7">
            <a:extLst>
              <a:ext uri="{FF2B5EF4-FFF2-40B4-BE49-F238E27FC236}">
                <a16:creationId xmlns:a16="http://schemas.microsoft.com/office/drawing/2014/main" id="{3D06013F-19E5-4D34-ABA4-DA7BE733C9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152616-6762-49D0-81D2-2E448C1363C2}"/>
              </a:ext>
            </a:extLst>
          </p:cNvPr>
          <p:cNvSpPr>
            <a:spLocks noGrp="1"/>
          </p:cNvSpPr>
          <p:nvPr>
            <p:ph type="sldNum" sz="quarter" idx="12"/>
          </p:nvPr>
        </p:nvSpPr>
        <p:spPr/>
        <p:txBody>
          <a:bodyPr/>
          <a:lstStyle/>
          <a:p>
            <a:fld id="{35B467B7-D7AB-404C-B1CF-8555C145AF8A}" type="slidenum">
              <a:rPr lang="en-US" smtClean="0"/>
              <a:t>‹#›</a:t>
            </a:fld>
            <a:endParaRPr lang="en-US"/>
          </a:p>
        </p:txBody>
      </p:sp>
    </p:spTree>
    <p:extLst>
      <p:ext uri="{BB962C8B-B14F-4D97-AF65-F5344CB8AC3E}">
        <p14:creationId xmlns:p14="http://schemas.microsoft.com/office/powerpoint/2010/main" val="1694365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12C33-0D67-416D-B4E0-899418E8BD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2B281D-2E37-48A6-85A6-70B781DEF737}"/>
              </a:ext>
            </a:extLst>
          </p:cNvPr>
          <p:cNvSpPr>
            <a:spLocks noGrp="1"/>
          </p:cNvSpPr>
          <p:nvPr>
            <p:ph type="dt" sz="half" idx="10"/>
          </p:nvPr>
        </p:nvSpPr>
        <p:spPr/>
        <p:txBody>
          <a:bodyPr/>
          <a:lstStyle/>
          <a:p>
            <a:fld id="{627707AB-02BB-4D9A-9B74-D27856A905FA}" type="datetimeFigureOut">
              <a:rPr lang="en-US" smtClean="0"/>
              <a:t>2/2/2023</a:t>
            </a:fld>
            <a:endParaRPr lang="en-US"/>
          </a:p>
        </p:txBody>
      </p:sp>
      <p:sp>
        <p:nvSpPr>
          <p:cNvPr id="4" name="Footer Placeholder 3">
            <a:extLst>
              <a:ext uri="{FF2B5EF4-FFF2-40B4-BE49-F238E27FC236}">
                <a16:creationId xmlns:a16="http://schemas.microsoft.com/office/drawing/2014/main" id="{E5B0E5CC-3EA1-4888-8D42-9493DF95F6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4D051B-549A-4BCB-A15E-43663A6FFF6F}"/>
              </a:ext>
            </a:extLst>
          </p:cNvPr>
          <p:cNvSpPr>
            <a:spLocks noGrp="1"/>
          </p:cNvSpPr>
          <p:nvPr>
            <p:ph type="sldNum" sz="quarter" idx="12"/>
          </p:nvPr>
        </p:nvSpPr>
        <p:spPr/>
        <p:txBody>
          <a:bodyPr/>
          <a:lstStyle/>
          <a:p>
            <a:fld id="{35B467B7-D7AB-404C-B1CF-8555C145AF8A}" type="slidenum">
              <a:rPr lang="en-US" smtClean="0"/>
              <a:t>‹#›</a:t>
            </a:fld>
            <a:endParaRPr lang="en-US"/>
          </a:p>
        </p:txBody>
      </p:sp>
    </p:spTree>
    <p:extLst>
      <p:ext uri="{BB962C8B-B14F-4D97-AF65-F5344CB8AC3E}">
        <p14:creationId xmlns:p14="http://schemas.microsoft.com/office/powerpoint/2010/main" val="712292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CFD82B-CD3A-4920-BFB6-A94840DE0151}"/>
              </a:ext>
            </a:extLst>
          </p:cNvPr>
          <p:cNvSpPr>
            <a:spLocks noGrp="1"/>
          </p:cNvSpPr>
          <p:nvPr>
            <p:ph type="dt" sz="half" idx="10"/>
          </p:nvPr>
        </p:nvSpPr>
        <p:spPr/>
        <p:txBody>
          <a:bodyPr/>
          <a:lstStyle/>
          <a:p>
            <a:fld id="{627707AB-02BB-4D9A-9B74-D27856A905FA}" type="datetimeFigureOut">
              <a:rPr lang="en-US" smtClean="0"/>
              <a:t>2/2/2023</a:t>
            </a:fld>
            <a:endParaRPr lang="en-US"/>
          </a:p>
        </p:txBody>
      </p:sp>
      <p:sp>
        <p:nvSpPr>
          <p:cNvPr id="3" name="Footer Placeholder 2">
            <a:extLst>
              <a:ext uri="{FF2B5EF4-FFF2-40B4-BE49-F238E27FC236}">
                <a16:creationId xmlns:a16="http://schemas.microsoft.com/office/drawing/2014/main" id="{C742B908-E7E5-43A6-9C1B-6FAF34A805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999BF1-E825-4DAD-981D-E3F540B40908}"/>
              </a:ext>
            </a:extLst>
          </p:cNvPr>
          <p:cNvSpPr>
            <a:spLocks noGrp="1"/>
          </p:cNvSpPr>
          <p:nvPr>
            <p:ph type="sldNum" sz="quarter" idx="12"/>
          </p:nvPr>
        </p:nvSpPr>
        <p:spPr/>
        <p:txBody>
          <a:bodyPr/>
          <a:lstStyle/>
          <a:p>
            <a:fld id="{35B467B7-D7AB-404C-B1CF-8555C145AF8A}" type="slidenum">
              <a:rPr lang="en-US" smtClean="0"/>
              <a:t>‹#›</a:t>
            </a:fld>
            <a:endParaRPr lang="en-US"/>
          </a:p>
        </p:txBody>
      </p:sp>
    </p:spTree>
    <p:extLst>
      <p:ext uri="{BB962C8B-B14F-4D97-AF65-F5344CB8AC3E}">
        <p14:creationId xmlns:p14="http://schemas.microsoft.com/office/powerpoint/2010/main" val="2452759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01D63-4758-4935-BC68-5FEBF860A1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90B5B9-3FFA-446B-A208-4EFD5B6CE4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C1E069-57A4-45BE-AAF5-062BA4EF57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704E56-20CC-431B-B3BC-6C86F057A7A7}"/>
              </a:ext>
            </a:extLst>
          </p:cNvPr>
          <p:cNvSpPr>
            <a:spLocks noGrp="1"/>
          </p:cNvSpPr>
          <p:nvPr>
            <p:ph type="dt" sz="half" idx="10"/>
          </p:nvPr>
        </p:nvSpPr>
        <p:spPr/>
        <p:txBody>
          <a:bodyPr/>
          <a:lstStyle/>
          <a:p>
            <a:fld id="{627707AB-02BB-4D9A-9B74-D27856A905FA}" type="datetimeFigureOut">
              <a:rPr lang="en-US" smtClean="0"/>
              <a:t>2/2/2023</a:t>
            </a:fld>
            <a:endParaRPr lang="en-US"/>
          </a:p>
        </p:txBody>
      </p:sp>
      <p:sp>
        <p:nvSpPr>
          <p:cNvPr id="6" name="Footer Placeholder 5">
            <a:extLst>
              <a:ext uri="{FF2B5EF4-FFF2-40B4-BE49-F238E27FC236}">
                <a16:creationId xmlns:a16="http://schemas.microsoft.com/office/drawing/2014/main" id="{07E74E42-0E0A-4AA4-88FB-3872F111BD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4895E9-4CB4-432B-B43D-A47AFC362328}"/>
              </a:ext>
            </a:extLst>
          </p:cNvPr>
          <p:cNvSpPr>
            <a:spLocks noGrp="1"/>
          </p:cNvSpPr>
          <p:nvPr>
            <p:ph type="sldNum" sz="quarter" idx="12"/>
          </p:nvPr>
        </p:nvSpPr>
        <p:spPr/>
        <p:txBody>
          <a:bodyPr/>
          <a:lstStyle/>
          <a:p>
            <a:fld id="{35B467B7-D7AB-404C-B1CF-8555C145AF8A}" type="slidenum">
              <a:rPr lang="en-US" smtClean="0"/>
              <a:t>‹#›</a:t>
            </a:fld>
            <a:endParaRPr lang="en-US"/>
          </a:p>
        </p:txBody>
      </p:sp>
    </p:spTree>
    <p:extLst>
      <p:ext uri="{BB962C8B-B14F-4D97-AF65-F5344CB8AC3E}">
        <p14:creationId xmlns:p14="http://schemas.microsoft.com/office/powerpoint/2010/main" val="3140920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65CDF-81A7-494C-A08E-6EFC587CFA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6BB7F8-DE7F-4296-BF74-6A7597B5C1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30015D-60D2-4BF2-909B-74BF4F2336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8618F9-B62D-4F41-8D8F-C89521C3896D}"/>
              </a:ext>
            </a:extLst>
          </p:cNvPr>
          <p:cNvSpPr>
            <a:spLocks noGrp="1"/>
          </p:cNvSpPr>
          <p:nvPr>
            <p:ph type="dt" sz="half" idx="10"/>
          </p:nvPr>
        </p:nvSpPr>
        <p:spPr/>
        <p:txBody>
          <a:bodyPr/>
          <a:lstStyle/>
          <a:p>
            <a:fld id="{627707AB-02BB-4D9A-9B74-D27856A905FA}" type="datetimeFigureOut">
              <a:rPr lang="en-US" smtClean="0"/>
              <a:t>2/2/2023</a:t>
            </a:fld>
            <a:endParaRPr lang="en-US"/>
          </a:p>
        </p:txBody>
      </p:sp>
      <p:sp>
        <p:nvSpPr>
          <p:cNvPr id="6" name="Footer Placeholder 5">
            <a:extLst>
              <a:ext uri="{FF2B5EF4-FFF2-40B4-BE49-F238E27FC236}">
                <a16:creationId xmlns:a16="http://schemas.microsoft.com/office/drawing/2014/main" id="{38AD3998-6728-48C9-97E2-AEC1CE5CD9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C62584-A7D3-468B-97E3-33819BA37870}"/>
              </a:ext>
            </a:extLst>
          </p:cNvPr>
          <p:cNvSpPr>
            <a:spLocks noGrp="1"/>
          </p:cNvSpPr>
          <p:nvPr>
            <p:ph type="sldNum" sz="quarter" idx="12"/>
          </p:nvPr>
        </p:nvSpPr>
        <p:spPr/>
        <p:txBody>
          <a:bodyPr/>
          <a:lstStyle/>
          <a:p>
            <a:fld id="{35B467B7-D7AB-404C-B1CF-8555C145AF8A}" type="slidenum">
              <a:rPr lang="en-US" smtClean="0"/>
              <a:t>‹#›</a:t>
            </a:fld>
            <a:endParaRPr lang="en-US"/>
          </a:p>
        </p:txBody>
      </p:sp>
    </p:spTree>
    <p:extLst>
      <p:ext uri="{BB962C8B-B14F-4D97-AF65-F5344CB8AC3E}">
        <p14:creationId xmlns:p14="http://schemas.microsoft.com/office/powerpoint/2010/main" val="3714530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32AA2C-0DB2-4205-8181-4B213BDBEA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B39DAC-3002-42BE-B214-D38DAEAA0F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3500D6-B10A-4197-880E-615D31AF5B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7707AB-02BB-4D9A-9B74-D27856A905FA}" type="datetimeFigureOut">
              <a:rPr lang="en-US" smtClean="0"/>
              <a:t>2/2/2023</a:t>
            </a:fld>
            <a:endParaRPr lang="en-US"/>
          </a:p>
        </p:txBody>
      </p:sp>
      <p:sp>
        <p:nvSpPr>
          <p:cNvPr id="5" name="Footer Placeholder 4">
            <a:extLst>
              <a:ext uri="{FF2B5EF4-FFF2-40B4-BE49-F238E27FC236}">
                <a16:creationId xmlns:a16="http://schemas.microsoft.com/office/drawing/2014/main" id="{497FB3AA-E367-49F9-852F-1C11867629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EB7FA3-2224-410E-AB3A-A1A84FE8CE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B467B7-D7AB-404C-B1CF-8555C145AF8A}" type="slidenum">
              <a:rPr lang="en-US" smtClean="0"/>
              <a:t>‹#›</a:t>
            </a:fld>
            <a:endParaRPr lang="en-US"/>
          </a:p>
        </p:txBody>
      </p:sp>
    </p:spTree>
    <p:extLst>
      <p:ext uri="{BB962C8B-B14F-4D97-AF65-F5344CB8AC3E}">
        <p14:creationId xmlns:p14="http://schemas.microsoft.com/office/powerpoint/2010/main" val="3713219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8" Type="http://schemas.openxmlformats.org/officeDocument/2006/relationships/hyperlink" Target="https://www.livewire.com/?utm_source=google&amp;utm_medium=cpc&amp;utm_campaign=Electric_LiveWire_Brand_P&amp;utm_term=harley%20electric%20livewire&amp;gclid=Cj0KCQjw6J-SBhCrARIsAH0yMZgqWVT36Umkl6vOJEY_Cr0Moar8SLkB316hAXCIGfewnVizd4bjgPUaAh_cEALw_wcB&amp;gclsrc=aw.ds" TargetMode="External"/><Relationship Id="rId3" Type="http://schemas.openxmlformats.org/officeDocument/2006/relationships/slideLayout" Target="../slideLayouts/slideLayout7.xml"/><Relationship Id="rId7" Type="http://schemas.openxmlformats.org/officeDocument/2006/relationships/hyperlink" Target="https://www.harley-davidson.com/us/en/index.html"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www.chargepoint.com/blog/everything-you-need-know-about-charging-harley-davidson-livewire" TargetMode="External"/><Relationship Id="rId5" Type="http://schemas.openxmlformats.org/officeDocument/2006/relationships/image" Target="../media/image5.PNG"/><Relationship Id="rId10" Type="http://schemas.openxmlformats.org/officeDocument/2006/relationships/image" Target="../media/image1.png"/><Relationship Id="rId4" Type="http://schemas.openxmlformats.org/officeDocument/2006/relationships/notesSlide" Target="../notesSlides/notesSlide7.xml"/><Relationship Id="rId9" Type="http://schemas.openxmlformats.org/officeDocument/2006/relationships/hyperlink" Target="https://www.earthday.org/"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www.greencarreports.com/news/1123991_harley-davidson-gives-livewire-owners-free-charging-with-electrify-america" TargetMode="External"/><Relationship Id="rId3" Type="http://schemas.openxmlformats.org/officeDocument/2006/relationships/slideLayout" Target="../slideLayouts/slideLayout7.xml"/><Relationship Id="rId7" Type="http://schemas.openxmlformats.org/officeDocument/2006/relationships/image" Target="../media/image7.JP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www.tropicarguadeloupe.fr/products.aspx?cname=70s+sportster+chopper&amp;cid=5&amp;xi=3&amp;xc=25&amp;pr=73.99" TargetMode="External"/><Relationship Id="rId11" Type="http://schemas.openxmlformats.org/officeDocument/2006/relationships/image" Target="../media/image1.png"/><Relationship Id="rId5" Type="http://schemas.openxmlformats.org/officeDocument/2006/relationships/image" Target="../media/image6.JPG"/><Relationship Id="rId10" Type="http://schemas.openxmlformats.org/officeDocument/2006/relationships/hyperlink" Target="https://www.harley-davidson.com/us/en/index.html" TargetMode="External"/><Relationship Id="rId4" Type="http://schemas.openxmlformats.org/officeDocument/2006/relationships/notesSlide" Target="../notesSlides/notesSlide8.xml"/><Relationship Id="rId9" Type="http://schemas.openxmlformats.org/officeDocument/2006/relationships/hyperlink" Target="https://youtu.be/egMWlD3fLJ8"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www.bartelsharley.com/harley-livewire-for-sale-marina-del-ray-ca--xallinventory?customSearch=livewire" TargetMode="External"/><Relationship Id="rId13" Type="http://schemas.openxmlformats.org/officeDocument/2006/relationships/hyperlink" Target="https://www.harley-davidson.com/us/en/index.html" TargetMode="External"/><Relationship Id="rId3" Type="http://schemas.openxmlformats.org/officeDocument/2006/relationships/slideLayout" Target="../slideLayouts/slideLayout7.xml"/><Relationship Id="rId7" Type="http://schemas.openxmlformats.org/officeDocument/2006/relationships/image" Target="../media/image9.JPG"/><Relationship Id="rId12" Type="http://schemas.openxmlformats.org/officeDocument/2006/relationships/hyperlink" Target="https://www.livewire.com/?utm_source=google&amp;utm_medium=cpc&amp;utm_campaign=Electric_LiveWire_Brand_P&amp;utm_term=harley%20electric%20livewire&amp;gclid=Cj0KCQjw6J-SBhCrARIsAH0yMZgqWVT36Umkl6vOJEY_Cr0Moar8SLkB316hAXCIGfewnVizd4bjgPUaAh_cEALw_wcB&amp;gclsrc=aw.ds"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techcrunch.com/2021/05/10/harley-davidson-spins-out-livewire-into-a-standalone-electric-motorcycle-brand/amp/" TargetMode="External"/><Relationship Id="rId11" Type="http://schemas.openxmlformats.org/officeDocument/2006/relationships/hyperlink" Target="https://www.earthday.org/" TargetMode="External"/><Relationship Id="rId5" Type="http://schemas.openxmlformats.org/officeDocument/2006/relationships/image" Target="../media/image8.jpeg"/><Relationship Id="rId15" Type="http://schemas.openxmlformats.org/officeDocument/2006/relationships/image" Target="../media/image1.png"/><Relationship Id="rId10" Type="http://schemas.openxmlformats.org/officeDocument/2006/relationships/hyperlink" Target="https://www.businessinsider.com/electric-motorcycles-market-harley-livewire-zero-photos-specs-2020-3?amp" TargetMode="External"/><Relationship Id="rId4" Type="http://schemas.openxmlformats.org/officeDocument/2006/relationships/notesSlide" Target="../notesSlides/notesSlide9.xml"/><Relationship Id="rId9" Type="http://schemas.openxmlformats.org/officeDocument/2006/relationships/image" Target="../media/image10.JPG"/><Relationship Id="rId14" Type="http://schemas.openxmlformats.org/officeDocument/2006/relationships/hyperlink" Target="https://www.enconassociates.com/news/motorcycling-environmentally-friendly-transport/"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slideLayout" Target="../slideLayouts/slideLayout7.xml"/><Relationship Id="rId7" Type="http://schemas.openxmlformats.org/officeDocument/2006/relationships/hyperlink" Target="https://www.greencarreports.com/news/1124098_harley-davidson-livewire-electric-motorcycle-gets" TargetMode="Externa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www.renderhub.com/francozero/70s-old-school-harley-davidson-chopper" TargetMode="External"/><Relationship Id="rId11" Type="http://schemas.openxmlformats.org/officeDocument/2006/relationships/image" Target="../media/image1.png"/><Relationship Id="rId5" Type="http://schemas.openxmlformats.org/officeDocument/2006/relationships/image" Target="../media/image11.JPG"/><Relationship Id="rId10" Type="http://schemas.openxmlformats.org/officeDocument/2006/relationships/hyperlink" Target="https://www.livewire.com/?utm_source=google&amp;utm_medium=cpc&amp;utm_campaign=Electric_LiveWire_Brand_P&amp;utm_term=harley%20electric%20livewire&amp;gclid=Cj0KCQjw6J-SBhCrARIsAH0yMZgqWVT36Umkl6vOJEY_Cr0Moar8SLkB316hAXCIGfewnVizd4bjgPUaAh_cEALw_wcB&amp;gclsrc=aw.ds" TargetMode="External"/><Relationship Id="rId4" Type="http://schemas.openxmlformats.org/officeDocument/2006/relationships/notesSlide" Target="../notesSlides/notesSlide10.xml"/><Relationship Id="rId9" Type="http://schemas.openxmlformats.org/officeDocument/2006/relationships/hyperlink" Target="https://www.harley-davidson.com/us/en/index.html"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hyperlink" Target="https://www.livewire.com/?utm_source=google&amp;utm_medium=cpc&amp;utm_campaign=Electric_LiveWire_Brand_P&amp;utm_term=harley%20electric%20livewire&amp;gclid=Cj0KCQjw6J-SBhCrARIsAH0yMZgqWVT36Umkl6vOJEY_Cr0Moar8SLkB316hAXCIGfewnVizd4bjgPUaAh_cEALw_wcB&amp;gclsrc=aw.ds"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3.jpg"/><Relationship Id="rId5" Type="http://schemas.openxmlformats.org/officeDocument/2006/relationships/hyperlink" Target="https://youtu.be/0Puv0Pss33M" TargetMode="External"/><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8" Type="http://schemas.openxmlformats.org/officeDocument/2006/relationships/hyperlink" Target="https://www.harley-davidson.com/us/en/index.html" TargetMode="External"/><Relationship Id="rId3" Type="http://schemas.openxmlformats.org/officeDocument/2006/relationships/slideLayout" Target="../slideLayouts/slideLayout7.xml"/><Relationship Id="rId7" Type="http://schemas.openxmlformats.org/officeDocument/2006/relationships/hyperlink" Target="https://www.livewire.com/?utm_source=google&amp;utm_medium=cpc&amp;utm_campaign=Electric_LiveWire_Brand_P&amp;utm_term=harley%20electric%20livewire&amp;gclid=Cj0KCQjw6J-SBhCrARIsAH0yMZgqWVT36Umkl6vOJEY_Cr0Moar8SLkB316hAXCIGfewnVizd4bjgPUaAh_cEALw_wcB&amp;gclsrc=aw.ds"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4.jpg"/><Relationship Id="rId5" Type="http://schemas.openxmlformats.org/officeDocument/2006/relationships/hyperlink" Target="https://youtu.be/K0GsTP3KC_U" TargetMode="External"/><Relationship Id="rId4" Type="http://schemas.openxmlformats.org/officeDocument/2006/relationships/notesSlide" Target="../notesSlides/notesSlide12.xml"/><Relationship Id="rId9"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hyperlink" Target="https://www.harley-davidson.com/us/en/index.html" TargetMode="External"/><Relationship Id="rId3" Type="http://schemas.openxmlformats.org/officeDocument/2006/relationships/slideLayout" Target="../slideLayouts/slideLayout7.xml"/><Relationship Id="rId7" Type="http://schemas.openxmlformats.org/officeDocument/2006/relationships/hyperlink" Target="https://www.livewire.com/?utm_source=google&amp;utm_medium=cpc&amp;utm_campaign=Electric_LiveWire_Brand_P&amp;utm_term=harley%20electric%20livewire&amp;gclid=Cj0KCQjw6J-SBhCrARIsAH0yMZgqWVT36Umkl6vOJEY_Cr0Moar8SLkB316hAXCIGfewnVizd4bjgPUaAh_cEALw_wcB&amp;gclsrc=aw.ds"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5.jpg"/><Relationship Id="rId5" Type="http://schemas.openxmlformats.org/officeDocument/2006/relationships/hyperlink" Target="https://youtu.be/Wlz5WZZi9qA" TargetMode="External"/><Relationship Id="rId4" Type="http://schemas.openxmlformats.org/officeDocument/2006/relationships/notesSlide" Target="../notesSlides/notesSlide13.xml"/><Relationship Id="rId9"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8" Type="http://schemas.openxmlformats.org/officeDocument/2006/relationships/hyperlink" Target="https://youtu.be/K0GsTP3KC_U" TargetMode="External"/><Relationship Id="rId3" Type="http://schemas.openxmlformats.org/officeDocument/2006/relationships/slideLayout" Target="../slideLayouts/slideLayout7.xml"/><Relationship Id="rId7" Type="http://schemas.openxmlformats.org/officeDocument/2006/relationships/hyperlink" Target="https://www.bartelsharley.com/harley-livewire-for-sale-marina-del-ray-ca--xallinventory?customSearch=livewire" TargetMode="Externa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https://time.com/5633726/how-to-delete-facebook-data/" TargetMode="External"/><Relationship Id="rId11" Type="http://schemas.openxmlformats.org/officeDocument/2006/relationships/image" Target="../media/image1.png"/><Relationship Id="rId5" Type="http://schemas.openxmlformats.org/officeDocument/2006/relationships/hyperlink" Target="https://youtu.be/Wlz5WZZi9qA" TargetMode="External"/><Relationship Id="rId10" Type="http://schemas.openxmlformats.org/officeDocument/2006/relationships/hyperlink" Target="https://www.greencarreports.com/news/1124098_harley-davidson-livewire-electric-motorcycle-gets" TargetMode="External"/><Relationship Id="rId4" Type="http://schemas.openxmlformats.org/officeDocument/2006/relationships/hyperlink" Target="https://techcrunch.com/2021/05/10/harley-davidson-spins-out-livewire-into-a-standalone-electric-motorcycle-brand/amp/" TargetMode="External"/><Relationship Id="rId9" Type="http://schemas.openxmlformats.org/officeDocument/2006/relationships/hyperlink" Target="https://www.greencarreports.com/news/1123991_harley-davidson-gives-livewire-owners-free-charging-with-electrify-america"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www.gallup.com/workplace/257786/millennials-worry-environment-company.aspx" TargetMode="External"/><Relationship Id="rId3" Type="http://schemas.openxmlformats.org/officeDocument/2006/relationships/slideLayout" Target="../slideLayouts/slideLayout7.xml"/><Relationship Id="rId7" Type="http://schemas.openxmlformats.org/officeDocument/2006/relationships/hyperlink" Target="https://www.motorcyclenews.com/bike-reviews/harley-davidson/livewire/2019/" TargetMode="External"/><Relationship Id="rId12" Type="http://schemas.openxmlformats.org/officeDocument/2006/relationships/image" Target="../media/image1.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hyperlink" Target="https://www.businessinsider.com/electric-motorcycles-market-harley-livewire-zero-photos-specs-2020-3?amp" TargetMode="External"/><Relationship Id="rId11" Type="http://schemas.openxmlformats.org/officeDocument/2006/relationships/hyperlink" Target="https://www.pinterest.com/pin/103793966389294821/" TargetMode="External"/><Relationship Id="rId5" Type="http://schemas.openxmlformats.org/officeDocument/2006/relationships/hyperlink" Target="https://www.chargepoint.com/blog/everything-you-need-know-about-charging-harley-davidson-livewire" TargetMode="External"/><Relationship Id="rId10" Type="http://schemas.openxmlformats.org/officeDocument/2006/relationships/hyperlink" Target="https://youtu.be/egMWlD3fLJ8" TargetMode="External"/><Relationship Id="rId4" Type="http://schemas.openxmlformats.org/officeDocument/2006/relationships/hyperlink" Target="https://www.motorcyclecruiser.com/history-harley-davidson/" TargetMode="External"/><Relationship Id="rId9" Type="http://schemas.openxmlformats.org/officeDocument/2006/relationships/hyperlink" Target="https://www.brandwatch.com/blog/youtube-stats/"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www.pewresearch.org/internet/fact-sheet/social-media/" TargetMode="External"/><Relationship Id="rId3" Type="http://schemas.openxmlformats.org/officeDocument/2006/relationships/slideLayout" Target="../slideLayouts/slideLayout7.xml"/><Relationship Id="rId7" Type="http://schemas.openxmlformats.org/officeDocument/2006/relationships/hyperlink" Target="https://www.earthday.org/" TargetMode="Externa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hyperlink" Target="https://pngimg.com/images/cars/harley_davidson" TargetMode="External"/><Relationship Id="rId11" Type="http://schemas.openxmlformats.org/officeDocument/2006/relationships/image" Target="../media/image1.png"/><Relationship Id="rId5" Type="http://schemas.openxmlformats.org/officeDocument/2006/relationships/hyperlink" Target="https://www.nomadlogic.com/clients/harley-davidson-logo/" TargetMode="External"/><Relationship Id="rId10" Type="http://schemas.openxmlformats.org/officeDocument/2006/relationships/hyperlink" Target="https://youtu.be/0Puv0Pss33M" TargetMode="External"/><Relationship Id="rId4" Type="http://schemas.openxmlformats.org/officeDocument/2006/relationships/hyperlink" Target="https://www.tropicar-guadeloupe.fr/products.aspx?cname=70s%2Bsportster%2Bchopper&amp;cid=5&amp;xi=3&amp;xc=25&amp;pr=73.99" TargetMode="External"/><Relationship Id="rId9" Type="http://schemas.openxmlformats.org/officeDocument/2006/relationships/hyperlink" Target="https://www.livewire.com/?utm_source=google&amp;utm_medium=cpc&amp;utm_campaign=Electric_LiveWire_Brand_P&amp;utm_term=harley+electric+livewire&amp;gclid=Cj0KCQjw6J-SBhCrARIsAH0yMZgqWVT36Umkl6vOJEY_Cr0Moar8SLkB316hAXCIGfewnVizd4bjgPUaAh_cEALw_wcB&amp;gclsrc=aw.ds"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hyperlink" Target="https://www.nomadlogic.com/clients/harley-davidson-logo/" TargetMode="Externa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time.com/5633726/how-to-delete-facebook-data/" TargetMode="External"/><Relationship Id="rId5" Type="http://schemas.openxmlformats.org/officeDocument/2006/relationships/image" Target="../media/image3.JP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www.brandwatch.com/blog/youtube-stats/" TargetMode="External"/><Relationship Id="rId5" Type="http://schemas.openxmlformats.org/officeDocument/2006/relationships/image" Target="../media/image4.JP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66D798-59AF-4ED5-9BA7-3A82929D19E3}"/>
              </a:ext>
            </a:extLst>
          </p:cNvPr>
          <p:cNvSpPr txBox="1"/>
          <p:nvPr/>
        </p:nvSpPr>
        <p:spPr>
          <a:xfrm>
            <a:off x="105508" y="733837"/>
            <a:ext cx="11629292" cy="5985613"/>
          </a:xfrm>
          <a:prstGeom prst="rect">
            <a:avLst/>
          </a:prstGeom>
          <a:noFill/>
        </p:spPr>
        <p:txBody>
          <a:bodyPr wrap="square" rtlCol="0">
            <a:spAutoFit/>
          </a:bodyPr>
          <a:lstStyle/>
          <a:p>
            <a:pPr marL="0" marR="0" algn="ctr">
              <a:lnSpc>
                <a:spcPct val="115000"/>
              </a:lnSpc>
              <a:spcBef>
                <a:spcPts val="0"/>
              </a:spcBef>
              <a:spcAft>
                <a:spcPts val="0"/>
              </a:spcAft>
            </a:pPr>
            <a:r>
              <a:rPr lang="en-US" sz="8000" dirty="0">
                <a:effectLst/>
                <a:latin typeface="Times New Roman" panose="02020603050405020304" pitchFamily="18" charset="0"/>
                <a:ea typeface="Times New Roman" panose="02020603050405020304" pitchFamily="18" charset="0"/>
                <a:cs typeface="Times New Roman" panose="02020603050405020304" pitchFamily="18" charset="0"/>
              </a:rPr>
              <a:t>New Media </a:t>
            </a:r>
          </a:p>
          <a:p>
            <a:pPr marL="0" marR="0" algn="ctr">
              <a:lnSpc>
                <a:spcPct val="115000"/>
              </a:lnSpc>
              <a:spcBef>
                <a:spcPts val="0"/>
              </a:spcBef>
              <a:spcAft>
                <a:spcPts val="0"/>
              </a:spcAft>
            </a:pPr>
            <a:r>
              <a:rPr lang="en-US" sz="8000" dirty="0">
                <a:effectLst/>
                <a:latin typeface="Times New Roman" panose="02020603050405020304" pitchFamily="18" charset="0"/>
                <a:ea typeface="Times New Roman" panose="02020603050405020304" pitchFamily="18" charset="0"/>
                <a:cs typeface="Times New Roman" panose="02020603050405020304" pitchFamily="18" charset="0"/>
              </a:rPr>
              <a:t>Digital Campaign:</a:t>
            </a:r>
          </a:p>
          <a:p>
            <a:pPr marL="0" marR="0" algn="ctr">
              <a:lnSpc>
                <a:spcPct val="115000"/>
              </a:lnSpc>
              <a:spcBef>
                <a:spcPts val="0"/>
              </a:spcBef>
              <a:spcAft>
                <a:spcPts val="0"/>
              </a:spcAft>
            </a:pPr>
            <a:r>
              <a:rPr lang="en-US" sz="3600" dirty="0">
                <a:latin typeface="Times New Roman" panose="02020603050405020304" pitchFamily="18" charset="0"/>
                <a:ea typeface="Times New Roman" panose="02020603050405020304" pitchFamily="18" charset="0"/>
                <a:cs typeface="Times New Roman" panose="02020603050405020304" pitchFamily="18" charset="0"/>
              </a:rPr>
              <a:t>A Timeless  Classic </a:t>
            </a:r>
          </a:p>
          <a:p>
            <a:pPr marL="0" marR="0" algn="ctr">
              <a:lnSpc>
                <a:spcPct val="115000"/>
              </a:lnSpc>
              <a:spcBef>
                <a:spcPts val="0"/>
              </a:spcBef>
              <a:spcAft>
                <a:spcPts val="0"/>
              </a:spcAft>
            </a:pPr>
            <a:r>
              <a:rPr lang="en-US" sz="3600" dirty="0">
                <a:latin typeface="Times New Roman" panose="02020603050405020304" pitchFamily="18" charset="0"/>
                <a:ea typeface="Times New Roman" panose="02020603050405020304" pitchFamily="18" charset="0"/>
                <a:cs typeface="Times New Roman" panose="02020603050405020304" pitchFamily="18" charset="0"/>
              </a:rPr>
              <a:t>in a </a:t>
            </a:r>
          </a:p>
          <a:p>
            <a:pPr marL="0" marR="0" algn="ctr">
              <a:lnSpc>
                <a:spcPct val="115000"/>
              </a:lnSpc>
              <a:spcBef>
                <a:spcPts val="0"/>
              </a:spcBef>
              <a:spcAft>
                <a:spcPts val="0"/>
              </a:spcAft>
            </a:pPr>
            <a:r>
              <a:rPr lang="en-US" sz="3600">
                <a:latin typeface="Times New Roman" panose="02020603050405020304" pitchFamily="18" charset="0"/>
                <a:ea typeface="Times New Roman" panose="02020603050405020304" pitchFamily="18" charset="0"/>
                <a:cs typeface="Times New Roman" panose="02020603050405020304" pitchFamily="18" charset="0"/>
              </a:rPr>
              <a:t>Modern World</a:t>
            </a:r>
          </a:p>
          <a:p>
            <a:pPr marL="0" marR="0" algn="ctr">
              <a:lnSpc>
                <a:spcPct val="115000"/>
              </a:lnSpc>
              <a:spcBef>
                <a:spcPts val="0"/>
              </a:spcBef>
              <a:spcAft>
                <a:spcPts val="0"/>
              </a:spcAft>
            </a:pP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200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200000"/>
              </a:lnSpc>
              <a:spcBef>
                <a:spcPts val="0"/>
              </a:spcBef>
              <a:spcAft>
                <a:spcPts val="0"/>
              </a:spcAft>
            </a:pPr>
            <a:r>
              <a:rPr lang="en-US" sz="1050" dirty="0">
                <a:effectLst/>
                <a:latin typeface="Calibri" panose="020F0502020204030204" pitchFamily="34" charset="0"/>
                <a:ea typeface="Times New Roman" panose="02020603050405020304" pitchFamily="18" charset="0"/>
                <a:cs typeface="Times New Roman" panose="02020603050405020304" pitchFamily="18" charset="0"/>
              </a:rPr>
              <a:t>Abraxas Business Communications Solutions</a:t>
            </a:r>
          </a:p>
        </p:txBody>
      </p:sp>
      <p:pic>
        <p:nvPicPr>
          <p:cNvPr id="3" name="Audio 2">
            <a:hlinkClick r:id="" action="ppaction://media"/>
            <a:extLst>
              <a:ext uri="{FF2B5EF4-FFF2-40B4-BE49-F238E27FC236}">
                <a16:creationId xmlns:a16="http://schemas.microsoft.com/office/drawing/2014/main" id="{E025CB49-291C-4F37-9113-651135146A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51500442"/>
      </p:ext>
    </p:extLst>
  </p:cSld>
  <p:clrMapOvr>
    <a:masterClrMapping/>
  </p:clrMapOvr>
  <mc:AlternateContent xmlns:mc="http://schemas.openxmlformats.org/markup-compatibility/2006" xmlns:p14="http://schemas.microsoft.com/office/powerpoint/2010/main">
    <mc:Choice Requires="p14">
      <p:transition spd="slow" p14:dur="2000" advTm="5633"/>
    </mc:Choice>
    <mc:Fallback xmlns="">
      <p:transition spd="slow" advTm="5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51000">
              <a:schemeClr val="accent2"/>
            </a:gs>
            <a:gs pos="19000">
              <a:schemeClr val="accent2"/>
            </a:gs>
            <a:gs pos="98000">
              <a:schemeClr val="tx1">
                <a:lumMod val="89000"/>
                <a:alpha val="89000"/>
              </a:schemeClr>
            </a:gs>
            <a:gs pos="84000">
              <a:schemeClr val="accent2"/>
            </a:gs>
            <a:gs pos="885">
              <a:schemeClr val="tx1"/>
            </a:gs>
            <a:gs pos="17000">
              <a:schemeClr val="accent2"/>
            </a:gs>
            <a:gs pos="0">
              <a:schemeClr val="tx1"/>
            </a:gs>
          </a:gsLst>
          <a:lin ang="27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CF59C2-0E08-4343-8E1B-1459F05F73BC}"/>
              </a:ext>
            </a:extLst>
          </p:cNvPr>
          <p:cNvSpPr txBox="1"/>
          <p:nvPr/>
        </p:nvSpPr>
        <p:spPr>
          <a:xfrm>
            <a:off x="1981200" y="2483455"/>
            <a:ext cx="8229600" cy="1569660"/>
          </a:xfrm>
          <a:prstGeom prst="rect">
            <a:avLst/>
          </a:prstGeom>
          <a:noFill/>
        </p:spPr>
        <p:txBody>
          <a:bodyPr wrap="square" rtlCol="0">
            <a:spAutoFit/>
          </a:bodyPr>
          <a:lstStyle/>
          <a:p>
            <a:pPr algn="ctr"/>
            <a:r>
              <a:rPr lang="en-US" sz="9600" dirty="0">
                <a:latin typeface="Algerian" panose="04020705040A02060702" pitchFamily="82" charset="0"/>
              </a:rPr>
              <a:t>Messaging</a:t>
            </a:r>
          </a:p>
        </p:txBody>
      </p:sp>
      <p:pic>
        <p:nvPicPr>
          <p:cNvPr id="8" name="Audio 7">
            <a:hlinkClick r:id="" action="ppaction://media"/>
            <a:extLst>
              <a:ext uri="{FF2B5EF4-FFF2-40B4-BE49-F238E27FC236}">
                <a16:creationId xmlns:a16="http://schemas.microsoft.com/office/drawing/2014/main" id="{B277B75C-2DD5-42B6-A1C3-D8411603AE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52300100"/>
      </p:ext>
    </p:extLst>
  </p:cSld>
  <p:clrMapOvr>
    <a:masterClrMapping/>
  </p:clrMapOvr>
  <mc:AlternateContent xmlns:mc="http://schemas.openxmlformats.org/markup-compatibility/2006" xmlns:p14="http://schemas.microsoft.com/office/powerpoint/2010/main">
    <mc:Choice Requires="p14">
      <p:transition spd="slow" p14:dur="2000" advTm="14740"/>
    </mc:Choice>
    <mc:Fallback xmlns="">
      <p:transition spd="slow" advTm="14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ext, motorcycle&#10;&#10;Description automatically generated">
            <a:extLst>
              <a:ext uri="{FF2B5EF4-FFF2-40B4-BE49-F238E27FC236}">
                <a16:creationId xmlns:a16="http://schemas.microsoft.com/office/drawing/2014/main" id="{65C6B931-FA5B-46EC-A611-06F88D76C4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01" y="116114"/>
            <a:ext cx="5994400" cy="6487970"/>
          </a:xfrm>
          <a:prstGeom prst="rect">
            <a:avLst/>
          </a:prstGeom>
        </p:spPr>
      </p:pic>
      <p:sp>
        <p:nvSpPr>
          <p:cNvPr id="4" name="TextBox 3">
            <a:extLst>
              <a:ext uri="{FF2B5EF4-FFF2-40B4-BE49-F238E27FC236}">
                <a16:creationId xmlns:a16="http://schemas.microsoft.com/office/drawing/2014/main" id="{326F82B1-FF6E-40D4-88AA-FD15D496E62F}"/>
              </a:ext>
            </a:extLst>
          </p:cNvPr>
          <p:cNvSpPr txBox="1"/>
          <p:nvPr/>
        </p:nvSpPr>
        <p:spPr>
          <a:xfrm>
            <a:off x="203200" y="6604084"/>
            <a:ext cx="6966857" cy="507831"/>
          </a:xfrm>
          <a:prstGeom prst="rect">
            <a:avLst/>
          </a:prstGeom>
          <a:noFill/>
        </p:spPr>
        <p:txBody>
          <a:bodyPr wrap="square" rtlCol="0">
            <a:spAutoFit/>
          </a:bodyPr>
          <a:lstStyle/>
          <a:p>
            <a:r>
              <a:rPr lang="en-US" sz="900" dirty="0">
                <a:solidFill>
                  <a:schemeClr val="bg1"/>
                </a:solidFill>
              </a:rPr>
              <a:t>Image Courtesy of </a:t>
            </a:r>
            <a:r>
              <a:rPr lang="en-US" sz="900" u="sng"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https://www.chargepoint.com/blog/everything-you-need-know-about-charging-harley-davidson-livewire</a:t>
            </a:r>
            <a:endParaRPr lang="en-US" sz="9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r>
              <a:rPr lang="en-US" dirty="0">
                <a:solidFill>
                  <a:schemeClr val="bg1"/>
                </a:solidFill>
              </a:rPr>
              <a:t> </a:t>
            </a:r>
          </a:p>
        </p:txBody>
      </p:sp>
      <p:sp>
        <p:nvSpPr>
          <p:cNvPr id="6" name="TextBox 5">
            <a:extLst>
              <a:ext uri="{FF2B5EF4-FFF2-40B4-BE49-F238E27FC236}">
                <a16:creationId xmlns:a16="http://schemas.microsoft.com/office/drawing/2014/main" id="{0208E164-E933-4623-A332-D7B3DC41D991}"/>
              </a:ext>
            </a:extLst>
          </p:cNvPr>
          <p:cNvSpPr txBox="1"/>
          <p:nvPr/>
        </p:nvSpPr>
        <p:spPr>
          <a:xfrm>
            <a:off x="6386287" y="1056147"/>
            <a:ext cx="5805713" cy="4462760"/>
          </a:xfrm>
          <a:prstGeom prst="rect">
            <a:avLst/>
          </a:prstGeom>
          <a:noFill/>
        </p:spPr>
        <p:txBody>
          <a:bodyPr wrap="square" rtlCol="0">
            <a:spAutoFit/>
          </a:bodyPr>
          <a:lstStyle/>
          <a:p>
            <a:r>
              <a:rPr lang="en-US" sz="2800" dirty="0">
                <a:solidFill>
                  <a:schemeClr val="accent2"/>
                </a:solidFill>
                <a:latin typeface="Times New Roman" panose="02020603050405020304" pitchFamily="18" charset="0"/>
                <a:ea typeface="Times New Roman" panose="02020603050405020304" pitchFamily="18" charset="0"/>
                <a:cs typeface="Times New Roman" panose="02020603050405020304" pitchFamily="18" charset="0"/>
              </a:rPr>
              <a:t>Tired of paying too much for gas?</a:t>
            </a:r>
            <a:endParaRPr lang="en-US" sz="2800"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endParaRPr>
          </a:p>
          <a:p>
            <a:r>
              <a:rPr lang="en-US" sz="2800" u="sng"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Harley Davidson Motorcycles</a:t>
            </a:r>
            <a:r>
              <a:rPr lang="en-US" sz="2800" dirty="0">
                <a:solidFill>
                  <a:srgbClr val="0563C1"/>
                </a:solidFill>
                <a:effectLst/>
                <a:latin typeface="Times New Roman" panose="02020603050405020304" pitchFamily="18" charset="0"/>
                <a:ea typeface="Times New Roman" panose="02020603050405020304" pitchFamily="18" charset="0"/>
                <a:hlinkClick r:id="rId7">
                  <a:extLst>
                    <a:ext uri="{A12FA001-AC4F-418D-AE19-62706E023703}">
                      <ahyp:hlinkClr xmlns:ahyp="http://schemas.microsoft.com/office/drawing/2018/hyperlinkcolor" val="tx"/>
                    </a:ext>
                  </a:extLst>
                </a:hlinkClick>
              </a:rPr>
              <a:t> </a:t>
            </a:r>
            <a:r>
              <a:rPr lang="en-US" sz="2800" dirty="0">
                <a:solidFill>
                  <a:schemeClr val="accent2"/>
                </a:solidFill>
                <a:effectLst/>
                <a:latin typeface="Times New Roman" panose="02020603050405020304" pitchFamily="18" charset="0"/>
                <a:ea typeface="Times New Roman" panose="02020603050405020304" pitchFamily="18" charset="0"/>
              </a:rPr>
              <a:t>has just the solution you need. The Harley Davidson </a:t>
            </a:r>
            <a:r>
              <a:rPr lang="en-US" sz="2800" u="sng"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Livewire</a:t>
            </a:r>
            <a:r>
              <a:rPr lang="en-US" sz="2800" dirty="0">
                <a:solidFill>
                  <a:schemeClr val="accent2"/>
                </a:solidFill>
                <a:effectLst/>
                <a:latin typeface="Times New Roman" panose="02020603050405020304" pitchFamily="18" charset="0"/>
                <a:ea typeface="Times New Roman" panose="02020603050405020304" pitchFamily="18" charset="0"/>
              </a:rPr>
              <a:t> is a fully electric motorcycle that gets 165 </a:t>
            </a:r>
            <a:r>
              <a:rPr lang="en-US" sz="2800" dirty="0" err="1">
                <a:solidFill>
                  <a:schemeClr val="accent2"/>
                </a:solidFill>
                <a:effectLst/>
                <a:latin typeface="Times New Roman" panose="02020603050405020304" pitchFamily="18" charset="0"/>
                <a:ea typeface="Times New Roman" panose="02020603050405020304" pitchFamily="18" charset="0"/>
              </a:rPr>
              <a:t>mpc</a:t>
            </a:r>
            <a:r>
              <a:rPr lang="en-US" sz="2800" dirty="0">
                <a:solidFill>
                  <a:schemeClr val="accent2"/>
                </a:solidFill>
                <a:effectLst/>
                <a:latin typeface="Times New Roman" panose="02020603050405020304" pitchFamily="18" charset="0"/>
                <a:ea typeface="Times New Roman" panose="02020603050405020304" pitchFamily="18" charset="0"/>
              </a:rPr>
              <a:t> – and for just $29,799 can get you anywhere for less. Go green for less green! </a:t>
            </a:r>
            <a:r>
              <a:rPr lang="en-US" sz="2800" u="sng"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hlinkClick r:id="rId9"/>
              </a:rPr>
              <a:t>#savetheplanetsaveonfuel</a:t>
            </a:r>
            <a:r>
              <a:rPr lang="en-US" sz="2800" dirty="0">
                <a:solidFill>
                  <a:schemeClr val="accent2"/>
                </a:solidFill>
                <a:effectLst/>
                <a:latin typeface="Times New Roman" panose="02020603050405020304" pitchFamily="18" charset="0"/>
                <a:ea typeface="Calibri" panose="020F0502020204030204" pitchFamily="34" charset="0"/>
                <a:hlinkClick r:id="rId9"/>
              </a:rPr>
              <a:t> </a:t>
            </a:r>
            <a:r>
              <a:rPr lang="en-US" sz="2800" u="sng"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#harleylivewire</a:t>
            </a:r>
            <a:br>
              <a:rPr lang="en-US" sz="3200" dirty="0">
                <a:solidFill>
                  <a:schemeClr val="accent2"/>
                </a:solidFill>
                <a:effectLst/>
                <a:latin typeface="Times New Roman" panose="02020603050405020304" pitchFamily="18" charset="0"/>
                <a:ea typeface="Times New Roman" panose="02020603050405020304" pitchFamily="18" charset="0"/>
              </a:rPr>
            </a:br>
            <a:endParaRPr lang="en-US" sz="3200" dirty="0">
              <a:solidFill>
                <a:schemeClr val="accent2"/>
              </a:solidFill>
            </a:endParaRPr>
          </a:p>
        </p:txBody>
      </p:sp>
      <p:pic>
        <p:nvPicPr>
          <p:cNvPr id="10" name="Audio 9">
            <a:hlinkClick r:id="" action="ppaction://media"/>
            <a:extLst>
              <a:ext uri="{FF2B5EF4-FFF2-40B4-BE49-F238E27FC236}">
                <a16:creationId xmlns:a16="http://schemas.microsoft.com/office/drawing/2014/main" id="{0261A82E-CF5A-44ED-BC27-E1B5B5AA4B4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37027475"/>
      </p:ext>
    </p:extLst>
  </p:cSld>
  <p:clrMapOvr>
    <a:masterClrMapping/>
  </p:clrMapOvr>
  <mc:AlternateContent xmlns:mc="http://schemas.openxmlformats.org/markup-compatibility/2006" xmlns:p14="http://schemas.microsoft.com/office/powerpoint/2010/main">
    <mc:Choice Requires="p14">
      <p:transition spd="slow" p14:dur="2000" advTm="26576"/>
    </mc:Choice>
    <mc:Fallback xmlns="">
      <p:transition spd="slow" advTm="26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outdoor, road, transport, bicycle&#10;&#10;Description automatically generated">
            <a:extLst>
              <a:ext uri="{FF2B5EF4-FFF2-40B4-BE49-F238E27FC236}">
                <a16:creationId xmlns:a16="http://schemas.microsoft.com/office/drawing/2014/main" id="{5ADF1DB4-C88A-45A2-BA39-7977C80145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07042"/>
            <a:ext cx="6478026" cy="2533212"/>
          </a:xfrm>
          <a:prstGeom prst="rect">
            <a:avLst/>
          </a:prstGeom>
        </p:spPr>
      </p:pic>
      <p:sp>
        <p:nvSpPr>
          <p:cNvPr id="4" name="TextBox 3">
            <a:extLst>
              <a:ext uri="{FF2B5EF4-FFF2-40B4-BE49-F238E27FC236}">
                <a16:creationId xmlns:a16="http://schemas.microsoft.com/office/drawing/2014/main" id="{0C25DD7B-02BB-4AEA-9635-BE7673176587}"/>
              </a:ext>
            </a:extLst>
          </p:cNvPr>
          <p:cNvSpPr txBox="1"/>
          <p:nvPr/>
        </p:nvSpPr>
        <p:spPr>
          <a:xfrm>
            <a:off x="0" y="3363465"/>
            <a:ext cx="4187204" cy="861774"/>
          </a:xfrm>
          <a:prstGeom prst="rect">
            <a:avLst/>
          </a:prstGeom>
          <a:noFill/>
        </p:spPr>
        <p:txBody>
          <a:bodyPr wrap="square" rtlCol="0">
            <a:spAutoFit/>
          </a:bodyPr>
          <a:lstStyle/>
          <a:p>
            <a:pPr marL="0" marR="0">
              <a:spcBef>
                <a:spcPts val="0"/>
              </a:spcBef>
              <a:spcAft>
                <a:spcPts val="0"/>
              </a:spcAft>
            </a:pPr>
            <a:r>
              <a:rPr lang="en-US" sz="800" dirty="0">
                <a:solidFill>
                  <a:schemeClr val="bg1"/>
                </a:solidFill>
              </a:rPr>
              <a:t>Image Courtesy of </a:t>
            </a:r>
            <a:r>
              <a:rPr lang="en-US" sz="800" u="sng"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https://www.tropicarguadeloupe.fr/products.aspx?cname=70s+sportster+chopper&amp;cid=5&amp;xi=3&amp;xc=25&amp;pr=73.99</a:t>
            </a:r>
            <a:endParaRPr lang="en-US" sz="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p>
          <a:p>
            <a:r>
              <a:rPr lang="en-US" sz="800" dirty="0">
                <a:solidFill>
                  <a:schemeClr val="bg1"/>
                </a:solidFill>
              </a:rPr>
              <a:t>   </a:t>
            </a:r>
            <a:endParaRPr lang="en-US" dirty="0">
              <a:solidFill>
                <a:schemeClr val="bg1"/>
              </a:solidFill>
            </a:endParaRPr>
          </a:p>
        </p:txBody>
      </p:sp>
      <p:pic>
        <p:nvPicPr>
          <p:cNvPr id="6" name="Picture 5" descr="A motorcycle parked in front of a garage&#10;&#10;Description automatically generated with low confidence">
            <a:extLst>
              <a:ext uri="{FF2B5EF4-FFF2-40B4-BE49-F238E27FC236}">
                <a16:creationId xmlns:a16="http://schemas.microsoft.com/office/drawing/2014/main" id="{A782E279-705E-4161-9B95-9F84289C58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78026" y="827314"/>
            <a:ext cx="5653485" cy="2512939"/>
          </a:xfrm>
          <a:prstGeom prst="rect">
            <a:avLst/>
          </a:prstGeom>
        </p:spPr>
      </p:pic>
      <p:sp>
        <p:nvSpPr>
          <p:cNvPr id="7" name="TextBox 6">
            <a:extLst>
              <a:ext uri="{FF2B5EF4-FFF2-40B4-BE49-F238E27FC236}">
                <a16:creationId xmlns:a16="http://schemas.microsoft.com/office/drawing/2014/main" id="{23E896B7-B8A0-48F7-9BB4-A7A48DA59F7B}"/>
              </a:ext>
            </a:extLst>
          </p:cNvPr>
          <p:cNvSpPr txBox="1"/>
          <p:nvPr/>
        </p:nvSpPr>
        <p:spPr>
          <a:xfrm>
            <a:off x="7893337" y="3586603"/>
            <a:ext cx="4187205" cy="615553"/>
          </a:xfrm>
          <a:prstGeom prst="rect">
            <a:avLst/>
          </a:prstGeom>
          <a:noFill/>
        </p:spPr>
        <p:txBody>
          <a:bodyPr wrap="square" rtlCol="0">
            <a:spAutoFit/>
          </a:bodyPr>
          <a:lstStyle/>
          <a:p>
            <a:r>
              <a:rPr lang="en-US" sz="800" dirty="0">
                <a:solidFill>
                  <a:schemeClr val="bg1"/>
                </a:solidFill>
              </a:rPr>
              <a:t>Image Courtesy of </a:t>
            </a:r>
            <a:r>
              <a:rPr lang="en-US" sz="800" u="sng"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https://www.greencarreports.com/news/1123991_harley-davidson-gives-livewire-owners-free-charging-with-electrify-america</a:t>
            </a:r>
            <a:endParaRPr lang="en-US" sz="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solidFill>
                <a:schemeClr val="bg1"/>
              </a:solidFill>
            </a:endParaRPr>
          </a:p>
        </p:txBody>
      </p:sp>
      <p:sp>
        <p:nvSpPr>
          <p:cNvPr id="10" name="TextBox 9">
            <a:extLst>
              <a:ext uri="{FF2B5EF4-FFF2-40B4-BE49-F238E27FC236}">
                <a16:creationId xmlns:a16="http://schemas.microsoft.com/office/drawing/2014/main" id="{1B5F60ED-8FEF-44B5-87FA-E7321AB06D0B}"/>
              </a:ext>
            </a:extLst>
          </p:cNvPr>
          <p:cNvSpPr txBox="1"/>
          <p:nvPr/>
        </p:nvSpPr>
        <p:spPr>
          <a:xfrm>
            <a:off x="60489" y="-35897"/>
            <a:ext cx="12071022" cy="923330"/>
          </a:xfrm>
          <a:prstGeom prst="rect">
            <a:avLst/>
          </a:prstGeom>
          <a:noFill/>
        </p:spPr>
        <p:txBody>
          <a:bodyPr wrap="square" rtlCol="0">
            <a:spAutoFit/>
          </a:bodyPr>
          <a:lstStyle/>
          <a:p>
            <a:pPr algn="ctr"/>
            <a:r>
              <a:rPr lang="en-US" sz="5400" b="1" dirty="0">
                <a:solidFill>
                  <a:schemeClr val="accent2"/>
                </a:solidFill>
              </a:rPr>
              <a:t>Not Your Father’s Harley</a:t>
            </a:r>
          </a:p>
        </p:txBody>
      </p:sp>
      <p:sp>
        <p:nvSpPr>
          <p:cNvPr id="11" name="TextBox 10">
            <a:extLst>
              <a:ext uri="{FF2B5EF4-FFF2-40B4-BE49-F238E27FC236}">
                <a16:creationId xmlns:a16="http://schemas.microsoft.com/office/drawing/2014/main" id="{6F2B22C9-E152-40AC-9EA9-ACFC216CAEDD}"/>
              </a:ext>
            </a:extLst>
          </p:cNvPr>
          <p:cNvSpPr txBox="1"/>
          <p:nvPr/>
        </p:nvSpPr>
        <p:spPr>
          <a:xfrm>
            <a:off x="85973" y="4471589"/>
            <a:ext cx="12020053" cy="1938992"/>
          </a:xfrm>
          <a:prstGeom prst="rect">
            <a:avLst/>
          </a:prstGeom>
          <a:noFill/>
        </p:spPr>
        <p:txBody>
          <a:bodyPr wrap="square" rtlCol="0">
            <a:spAutoFit/>
          </a:bodyPr>
          <a:lstStyle/>
          <a:p>
            <a:pPr algn="ctr"/>
            <a:r>
              <a:rPr lang="en-US" sz="2400" dirty="0">
                <a:solidFill>
                  <a:schemeClr val="accent2"/>
                </a:solidFill>
                <a:effectLst/>
                <a:latin typeface="Times New Roman" panose="02020603050405020304" pitchFamily="18" charset="0"/>
                <a:ea typeface="Times New Roman" panose="02020603050405020304" pitchFamily="18" charset="0"/>
              </a:rPr>
              <a:t>This isn't your dad's generation, and it’s definitely not his motorcycle. No, this is yours. It's your turn to celebrate freedom - to feel the wind in your face and miles of wide-open road in front of you. Harley Davidson Motorcycles offers a wide line of motorcycles to choose from. Come in and check our bikes out. We know we have a bike that'll match your personality - and who knows, maybe your next trip will take you across the country!</a:t>
            </a:r>
            <a:r>
              <a:rPr lang="en-US" sz="2400" u="sng"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 </a:t>
            </a:r>
            <a:r>
              <a:rPr lang="en-US" sz="2400" u="sng"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hlinkClick r:id="rId9"/>
              </a:rPr>
              <a:t>#borntobewild</a:t>
            </a:r>
            <a:r>
              <a:rPr lang="en-US" sz="2400" dirty="0">
                <a:solidFill>
                  <a:schemeClr val="accent2"/>
                </a:solidFill>
                <a:effectLst/>
                <a:latin typeface="Times New Roman" panose="02020603050405020304" pitchFamily="18" charset="0"/>
                <a:ea typeface="Times New Roman" panose="02020603050405020304" pitchFamily="18" charset="0"/>
                <a:hlinkClick r:id="rId9"/>
              </a:rPr>
              <a:t> </a:t>
            </a:r>
            <a:r>
              <a:rPr lang="en-US" sz="2400" u="sng"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#harleydavidson</a:t>
            </a:r>
            <a:endParaRPr lang="en-US" sz="2400" dirty="0">
              <a:solidFill>
                <a:schemeClr val="accent1"/>
              </a:solidFill>
            </a:endParaRPr>
          </a:p>
        </p:txBody>
      </p:sp>
      <p:pic>
        <p:nvPicPr>
          <p:cNvPr id="9" name="Audio 8">
            <a:hlinkClick r:id="" action="ppaction://media"/>
            <a:extLst>
              <a:ext uri="{FF2B5EF4-FFF2-40B4-BE49-F238E27FC236}">
                <a16:creationId xmlns:a16="http://schemas.microsoft.com/office/drawing/2014/main" id="{7C48583A-1993-48A2-96AC-AA90F74F92C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63188615"/>
      </p:ext>
    </p:extLst>
  </p:cSld>
  <p:clrMapOvr>
    <a:masterClrMapping/>
  </p:clrMapOvr>
  <mc:AlternateContent xmlns:mc="http://schemas.openxmlformats.org/markup-compatibility/2006" xmlns:p14="http://schemas.microsoft.com/office/powerpoint/2010/main">
    <mc:Choice Requires="p14">
      <p:transition spd="slow" p14:dur="2000" advTm="30836"/>
    </mc:Choice>
    <mc:Fallback xmlns="">
      <p:transition spd="slow" advTm="30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209D7A-9CA5-4628-ABDD-A1FAAEFC97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203" y="259716"/>
            <a:ext cx="3922644" cy="2915478"/>
          </a:xfrm>
          <a:prstGeom prst="rect">
            <a:avLst/>
          </a:prstGeom>
        </p:spPr>
      </p:pic>
      <p:sp>
        <p:nvSpPr>
          <p:cNvPr id="4" name="TextBox 3">
            <a:extLst>
              <a:ext uri="{FF2B5EF4-FFF2-40B4-BE49-F238E27FC236}">
                <a16:creationId xmlns:a16="http://schemas.microsoft.com/office/drawing/2014/main" id="{4A8E6FB7-C7D7-449D-8C2E-1A5248121570}"/>
              </a:ext>
            </a:extLst>
          </p:cNvPr>
          <p:cNvSpPr txBox="1"/>
          <p:nvPr/>
        </p:nvSpPr>
        <p:spPr>
          <a:xfrm>
            <a:off x="254663" y="3232498"/>
            <a:ext cx="3843130" cy="615553"/>
          </a:xfrm>
          <a:prstGeom prst="rect">
            <a:avLst/>
          </a:prstGeom>
          <a:noFill/>
        </p:spPr>
        <p:txBody>
          <a:bodyPr wrap="square" rtlCol="0">
            <a:spAutoFit/>
          </a:bodyPr>
          <a:lstStyle/>
          <a:p>
            <a:r>
              <a:rPr lang="en-US" sz="800" dirty="0">
                <a:solidFill>
                  <a:schemeClr val="bg1"/>
                </a:solidFill>
              </a:rPr>
              <a:t>Image Courtesy of </a:t>
            </a:r>
            <a:r>
              <a:rPr lang="en-US" sz="800" u="sng"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https://techcrunch.com/2021/05/10/harley-davidson-spins-out-livewire-into-a-standalone-electric-motorcycle-brand/amp/</a:t>
            </a:r>
            <a:endParaRPr lang="en-US" sz="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solidFill>
                <a:schemeClr val="bg1"/>
              </a:solidFill>
            </a:endParaRPr>
          </a:p>
        </p:txBody>
      </p:sp>
      <p:pic>
        <p:nvPicPr>
          <p:cNvPr id="6" name="Picture 5" descr="A motorcycle parked on the side of the road&#10;&#10;Description automatically generated">
            <a:extLst>
              <a:ext uri="{FF2B5EF4-FFF2-40B4-BE49-F238E27FC236}">
                <a16:creationId xmlns:a16="http://schemas.microsoft.com/office/drawing/2014/main" id="{9E8243AB-4903-460F-B10F-A822F2146F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20414" y="259716"/>
            <a:ext cx="3745174" cy="2915478"/>
          </a:xfrm>
          <a:prstGeom prst="rect">
            <a:avLst/>
          </a:prstGeom>
        </p:spPr>
      </p:pic>
      <p:sp>
        <p:nvSpPr>
          <p:cNvPr id="7" name="TextBox 6">
            <a:extLst>
              <a:ext uri="{FF2B5EF4-FFF2-40B4-BE49-F238E27FC236}">
                <a16:creationId xmlns:a16="http://schemas.microsoft.com/office/drawing/2014/main" id="{7E3DFFF0-F805-4A9B-ABB1-D971FED74BB8}"/>
              </a:ext>
            </a:extLst>
          </p:cNvPr>
          <p:cNvSpPr txBox="1"/>
          <p:nvPr/>
        </p:nvSpPr>
        <p:spPr>
          <a:xfrm>
            <a:off x="4553290" y="3214750"/>
            <a:ext cx="3638873" cy="615553"/>
          </a:xfrm>
          <a:prstGeom prst="rect">
            <a:avLst/>
          </a:prstGeom>
          <a:noFill/>
        </p:spPr>
        <p:txBody>
          <a:bodyPr wrap="square" rtlCol="0">
            <a:spAutoFit/>
          </a:bodyPr>
          <a:lstStyle/>
          <a:p>
            <a:r>
              <a:rPr lang="en-US" sz="800" dirty="0">
                <a:solidFill>
                  <a:schemeClr val="bg1"/>
                </a:solidFill>
              </a:rPr>
              <a:t>Image Courtesy of </a:t>
            </a:r>
            <a:r>
              <a:rPr lang="en-US" sz="800" u="sng"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https://www.bartelsharley.com/harley-livewire-for-sale-marina-del-ray-ca--xallinventory?customSearch=livewire</a:t>
            </a:r>
            <a:endParaRPr lang="en-US" sz="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solidFill>
                <a:schemeClr val="bg1"/>
              </a:solidFill>
            </a:endParaRPr>
          </a:p>
        </p:txBody>
      </p:sp>
      <p:pic>
        <p:nvPicPr>
          <p:cNvPr id="10" name="Picture 9">
            <a:extLst>
              <a:ext uri="{FF2B5EF4-FFF2-40B4-BE49-F238E27FC236}">
                <a16:creationId xmlns:a16="http://schemas.microsoft.com/office/drawing/2014/main" id="{D77B4F18-9323-4EC7-9361-34C5F846EC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02211" y="199981"/>
            <a:ext cx="3745174" cy="3021497"/>
          </a:xfrm>
          <a:prstGeom prst="rect">
            <a:avLst/>
          </a:prstGeom>
        </p:spPr>
      </p:pic>
      <p:sp>
        <p:nvSpPr>
          <p:cNvPr id="11" name="TextBox 10">
            <a:extLst>
              <a:ext uri="{FF2B5EF4-FFF2-40B4-BE49-F238E27FC236}">
                <a16:creationId xmlns:a16="http://schemas.microsoft.com/office/drawing/2014/main" id="{FBB54442-2862-4060-AE31-E05C16E94706}"/>
              </a:ext>
            </a:extLst>
          </p:cNvPr>
          <p:cNvSpPr txBox="1"/>
          <p:nvPr/>
        </p:nvSpPr>
        <p:spPr>
          <a:xfrm>
            <a:off x="8522307" y="3199360"/>
            <a:ext cx="3525078" cy="615553"/>
          </a:xfrm>
          <a:prstGeom prst="rect">
            <a:avLst/>
          </a:prstGeom>
          <a:noFill/>
        </p:spPr>
        <p:txBody>
          <a:bodyPr wrap="square" rtlCol="0">
            <a:spAutoFit/>
          </a:bodyPr>
          <a:lstStyle/>
          <a:p>
            <a:r>
              <a:rPr lang="en-US" sz="800" dirty="0">
                <a:solidFill>
                  <a:schemeClr val="bg1"/>
                </a:solidFill>
              </a:rPr>
              <a:t>Image Courtesy of </a:t>
            </a:r>
            <a:r>
              <a:rPr lang="en-US" sz="800" u="sng"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https://www.businessinsider.com/electric-motorcycles-market-harley-livewire-zero-photos-specs-2020-3?amp</a:t>
            </a:r>
            <a:endParaRPr lang="en-US" sz="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solidFill>
                <a:schemeClr val="bg1"/>
              </a:solidFill>
            </a:endParaRPr>
          </a:p>
        </p:txBody>
      </p:sp>
      <p:sp>
        <p:nvSpPr>
          <p:cNvPr id="12" name="TextBox 11">
            <a:extLst>
              <a:ext uri="{FF2B5EF4-FFF2-40B4-BE49-F238E27FC236}">
                <a16:creationId xmlns:a16="http://schemas.microsoft.com/office/drawing/2014/main" id="{F42FAF3C-126C-4DAB-BF3C-056B1F1A6983}"/>
              </a:ext>
            </a:extLst>
          </p:cNvPr>
          <p:cNvSpPr txBox="1"/>
          <p:nvPr/>
        </p:nvSpPr>
        <p:spPr>
          <a:xfrm>
            <a:off x="0" y="3725238"/>
            <a:ext cx="12192000" cy="3038268"/>
          </a:xfrm>
          <a:prstGeom prst="rect">
            <a:avLst/>
          </a:prstGeom>
          <a:noFill/>
        </p:spPr>
        <p:txBody>
          <a:bodyPr wrap="square" rtlCol="0">
            <a:spAutoFit/>
          </a:bodyPr>
          <a:lstStyle/>
          <a:p>
            <a:pPr marL="0" marR="0" algn="ctr">
              <a:lnSpc>
                <a:spcPct val="200000"/>
              </a:lnSpc>
              <a:spcBef>
                <a:spcPts val="0"/>
              </a:spcBef>
              <a:spcAft>
                <a:spcPts val="80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Celebrate </a:t>
            </a:r>
            <a:r>
              <a:rPr lang="en-US" sz="1600" u="sng"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hlinkClick r:id="rId11"/>
              </a:rPr>
              <a:t>Earth Day</a:t>
            </a:r>
            <a:r>
              <a:rPr lang="en-US" sz="1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hlinkClick r:id="rId11"/>
              </a:rPr>
              <a:t> </a:t>
            </a:r>
            <a:r>
              <a:rPr lang="en-US" sz="1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everyday on a </a:t>
            </a:r>
            <a:r>
              <a:rPr lang="en-US" sz="1600" u="sng"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hlinkClick r:id="rId12">
                  <a:extLst>
                    <a:ext uri="{A12FA001-AC4F-418D-AE19-62706E023703}">
                      <ahyp:hlinkClr xmlns:ahyp="http://schemas.microsoft.com/office/drawing/2018/hyperlinkcolor" val="tx"/>
                    </a:ext>
                  </a:extLst>
                </a:hlinkClick>
              </a:rPr>
              <a:t>Harley Davidson Livewire</a:t>
            </a:r>
            <a:r>
              <a:rPr lang="en-US" sz="1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The Harley Davidson Livewire is built with the latest technology available. At Harley Davidson, we developed the Livewire with you in mind. The Livewire is a fully electric motorcycle that offers an environmentally friendly alternative to traditional motorcycles. With the Harley Davidson Livewire, you'll get 165 </a:t>
            </a:r>
            <a:r>
              <a:rPr lang="en-US" sz="1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mpc</a:t>
            </a:r>
            <a:r>
              <a:rPr lang="en-US" sz="1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 and it only takes 40 minutes to fully charge. And the best part is, the Livewire isn't only friendly to the environment, but with a $21,999 MSRP, it's also friendly to your wallet. This Harley Davidson </a:t>
            </a:r>
            <a:r>
              <a:rPr lang="en-US" sz="1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ain't</a:t>
            </a:r>
            <a:r>
              <a:rPr lang="en-US" sz="1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your dad's motorcycle. </a:t>
            </a:r>
            <a:r>
              <a:rPr lang="en-US" sz="1600" u="sng"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hlinkClick r:id="rId12"/>
              </a:rPr>
              <a:t>#notyourdad'smotorcycle</a:t>
            </a:r>
            <a:r>
              <a:rPr lang="en-US" sz="1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hlinkClick r:id="rId12"/>
              </a:rPr>
              <a:t> </a:t>
            </a:r>
            <a:r>
              <a:rPr lang="en-US" sz="1600" u="sng"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hlinkClick r:id="rId13"/>
              </a:rPr>
              <a:t>#harleydavidsonmotorcycles</a:t>
            </a:r>
            <a:r>
              <a:rPr lang="en-US" sz="1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hlinkClick r:id="rId13"/>
              </a:rPr>
              <a:t> </a:t>
            </a:r>
            <a:r>
              <a:rPr lang="en-US" sz="1600" u="sng"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hlinkClick r:id="rId14"/>
              </a:rPr>
              <a:t>#cleanerearth</a:t>
            </a:r>
            <a:r>
              <a:rPr lang="en-US" sz="1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hlinkClick r:id="rId14"/>
              </a:rPr>
              <a:t> </a:t>
            </a:r>
            <a:r>
              <a:rPr lang="en-US" sz="1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hlinkClick r:id="rId11"/>
              </a:rPr>
              <a:t>#</a:t>
            </a:r>
            <a:r>
              <a:rPr lang="en-US" sz="1600" u="sng"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hlinkClick r:id="rId11"/>
              </a:rPr>
              <a:t>environmentallyfriendly</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Audio 14">
            <a:hlinkClick r:id="" action="ppaction://media"/>
            <a:extLst>
              <a:ext uri="{FF2B5EF4-FFF2-40B4-BE49-F238E27FC236}">
                <a16:creationId xmlns:a16="http://schemas.microsoft.com/office/drawing/2014/main" id="{0CFED9B8-97C0-4263-86B1-3F60EBDC64E6}"/>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20986327"/>
      </p:ext>
    </p:extLst>
  </p:cSld>
  <p:clrMapOvr>
    <a:masterClrMapping/>
  </p:clrMapOvr>
  <mc:AlternateContent xmlns:mc="http://schemas.openxmlformats.org/markup-compatibility/2006" xmlns:p14="http://schemas.microsoft.com/office/powerpoint/2010/main">
    <mc:Choice Requires="p14">
      <p:transition spd="slow" p14:dur="2000" advTm="41542"/>
    </mc:Choice>
    <mc:Fallback xmlns="">
      <p:transition spd="slow" advTm="41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1BE5301-2B53-4C6A-82A3-8AC63676A0AD}"/>
              </a:ext>
            </a:extLst>
          </p:cNvPr>
          <p:cNvSpPr txBox="1"/>
          <p:nvPr/>
        </p:nvSpPr>
        <p:spPr>
          <a:xfrm>
            <a:off x="89095" y="3135086"/>
            <a:ext cx="6006905" cy="369332"/>
          </a:xfrm>
          <a:prstGeom prst="rect">
            <a:avLst/>
          </a:prstGeom>
          <a:noFill/>
        </p:spPr>
        <p:txBody>
          <a:bodyPr wrap="square" rtlCol="0">
            <a:spAutoFit/>
          </a:bodyPr>
          <a:lstStyle/>
          <a:p>
            <a:r>
              <a:rPr lang="en-US" dirty="0">
                <a:solidFill>
                  <a:schemeClr val="bg1"/>
                </a:solidFill>
              </a:rPr>
              <a:t>  </a:t>
            </a:r>
          </a:p>
        </p:txBody>
      </p:sp>
      <p:pic>
        <p:nvPicPr>
          <p:cNvPr id="6" name="Picture 5" descr="A person sitting next to a motorcycle&#10;&#10;Description automatically generated">
            <a:extLst>
              <a:ext uri="{FF2B5EF4-FFF2-40B4-BE49-F238E27FC236}">
                <a16:creationId xmlns:a16="http://schemas.microsoft.com/office/drawing/2014/main" id="{AC20EDF6-2F10-4732-9295-F82AED3191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95" y="116115"/>
            <a:ext cx="4424848" cy="3018971"/>
          </a:xfrm>
          <a:prstGeom prst="rect">
            <a:avLst/>
          </a:prstGeom>
        </p:spPr>
      </p:pic>
      <p:sp>
        <p:nvSpPr>
          <p:cNvPr id="7" name="TextBox 6">
            <a:extLst>
              <a:ext uri="{FF2B5EF4-FFF2-40B4-BE49-F238E27FC236}">
                <a16:creationId xmlns:a16="http://schemas.microsoft.com/office/drawing/2014/main" id="{D59BF7A7-BAC0-4C21-92A0-F85E47B7CBB2}"/>
              </a:ext>
            </a:extLst>
          </p:cNvPr>
          <p:cNvSpPr txBox="1"/>
          <p:nvPr/>
        </p:nvSpPr>
        <p:spPr>
          <a:xfrm>
            <a:off x="89095" y="3192752"/>
            <a:ext cx="4424848" cy="1169551"/>
          </a:xfrm>
          <a:prstGeom prst="rect">
            <a:avLst/>
          </a:prstGeom>
          <a:noFill/>
        </p:spPr>
        <p:txBody>
          <a:bodyPr wrap="square" rtlCol="0">
            <a:spAutoFit/>
          </a:bodyPr>
          <a:lstStyle/>
          <a:p>
            <a:r>
              <a:rPr lang="en-US" sz="900" dirty="0">
                <a:solidFill>
                  <a:schemeClr val="bg1"/>
                </a:solidFill>
              </a:rPr>
              <a:t>Image Courtesy of </a:t>
            </a:r>
            <a:r>
              <a:rPr lang="en-US" sz="900" u="sng"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https://www.renderhub.com/francozero/70s-old-school-harley-davidson-chopper</a:t>
            </a:r>
            <a:endParaRPr lang="en-US" sz="9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solidFill>
                <a:schemeClr val="bg1"/>
              </a:solidFill>
            </a:endParaRPr>
          </a:p>
          <a:p>
            <a:r>
              <a:rPr lang="en-US" sz="800" dirty="0">
                <a:solidFill>
                  <a:schemeClr val="bg1"/>
                </a:solidFill>
              </a:rPr>
              <a:t>Image Courtesy of </a:t>
            </a:r>
            <a:r>
              <a:rPr lang="en-US" sz="800" u="sng"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https://www.greencarreports.com/news/1124098_harley-davidson-livewire-electric-motorcycle-gets</a:t>
            </a:r>
            <a:endParaRPr lang="en-US" sz="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solidFill>
                <a:schemeClr val="bg1"/>
              </a:solidFill>
            </a:endParaRPr>
          </a:p>
        </p:txBody>
      </p:sp>
      <p:pic>
        <p:nvPicPr>
          <p:cNvPr id="8" name="Picture 7" descr="A person riding a motorcycle on a road&#10;&#10;Description automatically generated with medium confidence">
            <a:extLst>
              <a:ext uri="{FF2B5EF4-FFF2-40B4-BE49-F238E27FC236}">
                <a16:creationId xmlns:a16="http://schemas.microsoft.com/office/drawing/2014/main" id="{50279A69-72A6-4C1E-BA3A-E8B51DD05F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95" y="4116082"/>
            <a:ext cx="4513943" cy="2635533"/>
          </a:xfrm>
          <a:prstGeom prst="rect">
            <a:avLst/>
          </a:prstGeom>
        </p:spPr>
      </p:pic>
      <p:sp>
        <p:nvSpPr>
          <p:cNvPr id="9" name="TextBox 8">
            <a:extLst>
              <a:ext uri="{FF2B5EF4-FFF2-40B4-BE49-F238E27FC236}">
                <a16:creationId xmlns:a16="http://schemas.microsoft.com/office/drawing/2014/main" id="{01863251-F47C-4E26-9817-A756919AB413}"/>
              </a:ext>
            </a:extLst>
          </p:cNvPr>
          <p:cNvSpPr txBox="1"/>
          <p:nvPr/>
        </p:nvSpPr>
        <p:spPr>
          <a:xfrm>
            <a:off x="4949372" y="547518"/>
            <a:ext cx="7153533" cy="5544467"/>
          </a:xfrm>
          <a:prstGeom prst="rect">
            <a:avLst/>
          </a:prstGeom>
          <a:noFill/>
        </p:spPr>
        <p:txBody>
          <a:bodyPr wrap="square" rtlCol="0">
            <a:spAutoFit/>
          </a:bodyPr>
          <a:lstStyle/>
          <a:p>
            <a:pPr marL="0" marR="0">
              <a:lnSpc>
                <a:spcPct val="200000"/>
              </a:lnSpc>
              <a:spcBef>
                <a:spcPts val="0"/>
              </a:spcBef>
              <a:spcAft>
                <a:spcPts val="800"/>
              </a:spcAft>
            </a:pPr>
            <a:r>
              <a:rPr lang="en-US" sz="2000"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rPr>
              <a:t>Welcome the future of motorcycles - The </a:t>
            </a:r>
            <a:r>
              <a:rPr lang="en-US" sz="2000" u="sng"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hlinkClick r:id="rId9"/>
              </a:rPr>
              <a:t>Harley Davidson</a:t>
            </a:r>
            <a:r>
              <a:rPr lang="en-US" sz="2000"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hlinkClick r:id="rId9"/>
              </a:rPr>
              <a:t> </a:t>
            </a:r>
            <a:r>
              <a:rPr lang="en-US" sz="2000"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rPr>
              <a:t>Livewire. Fully electric and environmentally friendly, the Livewire is the next generation of motorcycles, built for the next generation of riders. </a:t>
            </a:r>
            <a:r>
              <a:rPr lang="en-US" sz="2000"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hlinkClick r:id="rId10"/>
              </a:rPr>
              <a:t>#</a:t>
            </a:r>
            <a:r>
              <a:rPr lang="en-US" sz="2000" u="sng"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hlinkClick r:id="rId10"/>
              </a:rPr>
              <a:t>Thisain'tyourdad'sHarleyDavidson!</a:t>
            </a:r>
            <a:r>
              <a:rPr lang="en-US" sz="2000"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hlinkClick r:id="rId10"/>
              </a:rPr>
              <a:t> </a:t>
            </a:r>
            <a:r>
              <a:rPr lang="en-US" sz="2000"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rPr>
              <a:t>Rechar</a:t>
            </a:r>
            <a:r>
              <a:rPr lang="en-US" sz="2000" dirty="0">
                <a:solidFill>
                  <a:schemeClr val="accent2"/>
                </a:solidFill>
                <a:latin typeface="Times New Roman" panose="02020603050405020304" pitchFamily="18" charset="0"/>
                <a:ea typeface="Times New Roman" panose="02020603050405020304" pitchFamily="18" charset="0"/>
                <a:cs typeface="Times New Roman" panose="02020603050405020304" pitchFamily="18" charset="0"/>
              </a:rPr>
              <a:t>ge your batteries </a:t>
            </a:r>
            <a:r>
              <a:rPr lang="en-US" sz="2000"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rPr>
              <a:t>- get out and let the wind in your hair. </a:t>
            </a:r>
            <a:r>
              <a:rPr lang="en-US" sz="2000" u="sng"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hlinkClick r:id="rId9"/>
              </a:rPr>
              <a:t>Harley Davidson Motorcycles</a:t>
            </a:r>
            <a:r>
              <a:rPr lang="en-US" sz="2000"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hlinkClick r:id="rId9"/>
              </a:rPr>
              <a:t> </a:t>
            </a:r>
            <a:r>
              <a:rPr lang="en-US" sz="2000"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rPr>
              <a:t>gives you the opportunity to experience freedom! With a wide variety of options to choose from, visit our website </a:t>
            </a:r>
            <a:r>
              <a:rPr lang="en-US" sz="2000" u="sng"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here</a:t>
            </a:r>
            <a:r>
              <a:rPr lang="en-US" sz="2000"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rPr>
              <a:t> to find the Harley Davidson motorcycle that you have always wished for. </a:t>
            </a:r>
            <a:r>
              <a:rPr lang="en-US" sz="2000" dirty="0" err="1">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rPr>
              <a:t>Yo</a:t>
            </a:r>
            <a:r>
              <a:rPr lang="en-US" sz="2000" dirty="0">
                <a:solidFill>
                  <a:schemeClr val="accent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u="sng"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hlinkClick r:id="rId9">
                  <a:extLst>
                    <a:ext uri="{A12FA001-AC4F-418D-AE19-62706E023703}">
                      <ahyp:hlinkClr xmlns:ahyp="http://schemas.microsoft.com/office/drawing/2018/hyperlinkcolor" val="tx"/>
                    </a:ext>
                  </a:extLst>
                </a:hlinkClick>
              </a:rPr>
              <a:t>#Forgetaboutlifeandstartliving</a:t>
            </a:r>
            <a:r>
              <a:rPr lang="en-US" sz="2000" u="sng"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#allchargedup</a:t>
            </a:r>
            <a:endParaRPr lang="en-US" sz="20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5B10BFFC-2C6F-49E2-BCF8-AEF5C3534BA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39119886"/>
      </p:ext>
    </p:extLst>
  </p:cSld>
  <p:clrMapOvr>
    <a:masterClrMapping/>
  </p:clrMapOvr>
  <mc:AlternateContent xmlns:mc="http://schemas.openxmlformats.org/markup-compatibility/2006" xmlns:p14="http://schemas.microsoft.com/office/powerpoint/2010/main">
    <mc:Choice Requires="p14">
      <p:transition spd="slow" p14:dur="2000" advTm="36922"/>
    </mc:Choice>
    <mc:Fallback xmlns="">
      <p:transition spd="slow" advTm="36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Graphical user interface, website&#10;&#10;Description automatically generated">
            <a:hlinkClick r:id="rId5"/>
            <a:extLst>
              <a:ext uri="{FF2B5EF4-FFF2-40B4-BE49-F238E27FC236}">
                <a16:creationId xmlns:a16="http://schemas.microsoft.com/office/drawing/2014/main" id="{3BBCB91E-0A7C-480E-8599-608B59421C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103" y="162232"/>
            <a:ext cx="6119810" cy="6318092"/>
          </a:xfrm>
          <a:prstGeom prst="rect">
            <a:avLst/>
          </a:prstGeom>
        </p:spPr>
      </p:pic>
      <p:sp>
        <p:nvSpPr>
          <p:cNvPr id="9" name="TextBox 8">
            <a:extLst>
              <a:ext uri="{FF2B5EF4-FFF2-40B4-BE49-F238E27FC236}">
                <a16:creationId xmlns:a16="http://schemas.microsoft.com/office/drawing/2014/main" id="{AFB4DF5D-869B-49E2-8672-D41732AB9E80}"/>
              </a:ext>
            </a:extLst>
          </p:cNvPr>
          <p:cNvSpPr txBox="1"/>
          <p:nvPr/>
        </p:nvSpPr>
        <p:spPr>
          <a:xfrm>
            <a:off x="199103" y="6480324"/>
            <a:ext cx="5896897" cy="215444"/>
          </a:xfrm>
          <a:prstGeom prst="rect">
            <a:avLst/>
          </a:prstGeom>
          <a:noFill/>
        </p:spPr>
        <p:txBody>
          <a:bodyPr wrap="square" rtlCol="0">
            <a:spAutoFit/>
          </a:bodyPr>
          <a:lstStyle/>
          <a:p>
            <a:r>
              <a:rPr lang="en-US" sz="800" dirty="0">
                <a:solidFill>
                  <a:schemeClr val="bg1"/>
                </a:solidFill>
              </a:rPr>
              <a:t>Courtesy of </a:t>
            </a:r>
            <a:r>
              <a:rPr lang="en-US" sz="800" u="sng"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https://youtu.be/0Puv0Pss33M</a:t>
            </a:r>
            <a:r>
              <a:rPr lang="en-US" sz="800" dirty="0">
                <a:solidFill>
                  <a:schemeClr val="bg1"/>
                </a:solidFill>
              </a:rPr>
              <a:t> </a:t>
            </a:r>
          </a:p>
        </p:txBody>
      </p:sp>
      <p:sp>
        <p:nvSpPr>
          <p:cNvPr id="10" name="TextBox 9">
            <a:extLst>
              <a:ext uri="{FF2B5EF4-FFF2-40B4-BE49-F238E27FC236}">
                <a16:creationId xmlns:a16="http://schemas.microsoft.com/office/drawing/2014/main" id="{EDB2B814-2219-434D-B401-CAFD3AA1A57F}"/>
              </a:ext>
            </a:extLst>
          </p:cNvPr>
          <p:cNvSpPr txBox="1"/>
          <p:nvPr/>
        </p:nvSpPr>
        <p:spPr>
          <a:xfrm>
            <a:off x="6550926" y="1392072"/>
            <a:ext cx="5441972" cy="4185761"/>
          </a:xfrm>
          <a:prstGeom prst="rect">
            <a:avLst/>
          </a:prstGeom>
          <a:noFill/>
        </p:spPr>
        <p:txBody>
          <a:bodyPr wrap="square" rtlCol="0">
            <a:spAutoFit/>
          </a:bodyPr>
          <a:lstStyle/>
          <a:p>
            <a:r>
              <a:rPr lang="en-US" sz="4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Save the Planet</a:t>
            </a:r>
            <a:br>
              <a:rPr lang="en-US"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br>
            <a:br>
              <a:rPr lang="en-US"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br>
            <a:r>
              <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Riding a Harley Davidson Livewire helps reduce fuel consumption, thereby helping to reduce overall carbon emissions. The Harley Davidson Livewire allows those who ride it to have small part in the very big job of protecting the environment. The next time you ask what you can do to help environment, think about how riding a Livewire might be the answer you're looking for. Watch </a:t>
            </a:r>
            <a:r>
              <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hlinkClick r:id="rId5"/>
              </a:rPr>
              <a:t>this video </a:t>
            </a:r>
            <a:r>
              <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to learn more! </a:t>
            </a:r>
            <a:r>
              <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hlinkClick r:id="rId5"/>
              </a:rPr>
              <a:t>#savetheplanet </a:t>
            </a:r>
            <a:r>
              <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hlinkClick r:id="rId7"/>
              </a:rPr>
              <a:t>#livewire</a:t>
            </a:r>
            <a:endParaRPr lang="en-US" sz="2000" dirty="0">
              <a:solidFill>
                <a:schemeClr val="bg1"/>
              </a:solidFill>
            </a:endParaRPr>
          </a:p>
        </p:txBody>
      </p:sp>
      <p:pic>
        <p:nvPicPr>
          <p:cNvPr id="4" name="Audio 3">
            <a:hlinkClick r:id="" action="ppaction://media"/>
            <a:extLst>
              <a:ext uri="{FF2B5EF4-FFF2-40B4-BE49-F238E27FC236}">
                <a16:creationId xmlns:a16="http://schemas.microsoft.com/office/drawing/2014/main" id="{C035C018-5327-4987-A86C-CF5BAB9C599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82334960"/>
      </p:ext>
    </p:extLst>
  </p:cSld>
  <p:clrMapOvr>
    <a:masterClrMapping/>
  </p:clrMapOvr>
  <mc:AlternateContent xmlns:mc="http://schemas.openxmlformats.org/markup-compatibility/2006" xmlns:p14="http://schemas.microsoft.com/office/powerpoint/2010/main">
    <mc:Choice Requires="p14">
      <p:transition spd="slow" p14:dur="2000" advTm="28362"/>
    </mc:Choice>
    <mc:Fallback xmlns="">
      <p:transition spd="slow" advTm="28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group of people riding motorcycles on a dirt road&#10;&#10;Description automatically generated with medium confidence">
            <a:hlinkClick r:id="rId5"/>
            <a:extLst>
              <a:ext uri="{FF2B5EF4-FFF2-40B4-BE49-F238E27FC236}">
                <a16:creationId xmlns:a16="http://schemas.microsoft.com/office/drawing/2014/main" id="{CF747117-2E17-4838-9654-18F3D42440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648" y="117987"/>
            <a:ext cx="4943475" cy="6296461"/>
          </a:xfrm>
          <a:prstGeom prst="rect">
            <a:avLst/>
          </a:prstGeom>
        </p:spPr>
      </p:pic>
      <p:sp>
        <p:nvSpPr>
          <p:cNvPr id="4" name="TextBox 3">
            <a:extLst>
              <a:ext uri="{FF2B5EF4-FFF2-40B4-BE49-F238E27FC236}">
                <a16:creationId xmlns:a16="http://schemas.microsoft.com/office/drawing/2014/main" id="{EDCCB985-189C-4743-9E9C-7A4F505DC754}"/>
              </a:ext>
            </a:extLst>
          </p:cNvPr>
          <p:cNvSpPr txBox="1"/>
          <p:nvPr/>
        </p:nvSpPr>
        <p:spPr>
          <a:xfrm>
            <a:off x="5471652" y="434672"/>
            <a:ext cx="6600700" cy="5663089"/>
          </a:xfrm>
          <a:prstGeom prst="rect">
            <a:avLst/>
          </a:prstGeom>
          <a:noFill/>
        </p:spPr>
        <p:txBody>
          <a:bodyPr wrap="square" rtlCol="0">
            <a:spAutoFit/>
          </a:bodyPr>
          <a:lstStyle/>
          <a:p>
            <a:r>
              <a:rPr lang="en-US" sz="5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Across the Great Divide</a:t>
            </a:r>
          </a:p>
          <a:p>
            <a:endParaRPr lang="en-US" sz="54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endParaRPr lang="en-US" sz="4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r>
              <a:rPr lang="en-US" sz="40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Take </a:t>
            </a:r>
            <a:r>
              <a:rPr lang="en-US" sz="4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hlinkClick r:id="rId5"/>
              </a:rPr>
              <a:t>a tour </a:t>
            </a:r>
            <a:r>
              <a:rPr lang="en-US" sz="4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way up in the cool Rocky Mountains with an electric cycle rider. </a:t>
            </a:r>
            <a:r>
              <a:rPr lang="en-US"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#electriccyclerider </a:t>
            </a:r>
            <a:r>
              <a:rPr lang="en-US"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hlinkClick r:id="rId7"/>
              </a:rPr>
              <a:t>#livewire</a:t>
            </a:r>
            <a:r>
              <a:rPr lang="en-US" sz="4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hlinkClick r:id="rId7"/>
              </a:rPr>
              <a:t> </a:t>
            </a:r>
            <a:r>
              <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hlinkClick r:id="rId8"/>
              </a:rPr>
              <a:t>#harleydavidson</a:t>
            </a:r>
            <a:endParaRPr lang="en-US" sz="2000" dirty="0">
              <a:solidFill>
                <a:schemeClr val="bg1"/>
              </a:solidFill>
            </a:endParaRPr>
          </a:p>
        </p:txBody>
      </p:sp>
      <p:sp>
        <p:nvSpPr>
          <p:cNvPr id="5" name="TextBox 4">
            <a:extLst>
              <a:ext uri="{FF2B5EF4-FFF2-40B4-BE49-F238E27FC236}">
                <a16:creationId xmlns:a16="http://schemas.microsoft.com/office/drawing/2014/main" id="{D28E1F30-AE38-4938-99C1-E82DE915E4D5}"/>
              </a:ext>
            </a:extLst>
          </p:cNvPr>
          <p:cNvSpPr txBox="1"/>
          <p:nvPr/>
        </p:nvSpPr>
        <p:spPr>
          <a:xfrm>
            <a:off x="300251" y="6306726"/>
            <a:ext cx="4762872" cy="215444"/>
          </a:xfrm>
          <a:prstGeom prst="rect">
            <a:avLst/>
          </a:prstGeom>
          <a:noFill/>
        </p:spPr>
        <p:txBody>
          <a:bodyPr wrap="square" rtlCol="0">
            <a:spAutoFit/>
          </a:bodyPr>
          <a:lstStyle/>
          <a:p>
            <a:r>
              <a:rPr lang="en-US" sz="800" u="sng" dirty="0" err="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Couryesy</a:t>
            </a:r>
            <a:r>
              <a:rPr lang="en-US" sz="800" u="sng"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 of  https://youtu.be/K0GsTP3KC_U</a:t>
            </a:r>
            <a:endParaRPr lang="en-US" sz="800" dirty="0">
              <a:solidFill>
                <a:schemeClr val="bg1"/>
              </a:solidFill>
            </a:endParaRPr>
          </a:p>
        </p:txBody>
      </p:sp>
      <p:pic>
        <p:nvPicPr>
          <p:cNvPr id="2" name="Audio 1">
            <a:hlinkClick r:id="" action="ppaction://media"/>
            <a:extLst>
              <a:ext uri="{FF2B5EF4-FFF2-40B4-BE49-F238E27FC236}">
                <a16:creationId xmlns:a16="http://schemas.microsoft.com/office/drawing/2014/main" id="{7CE62236-3084-4557-A682-8540D462277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62058110"/>
      </p:ext>
    </p:extLst>
  </p:cSld>
  <p:clrMapOvr>
    <a:masterClrMapping/>
  </p:clrMapOvr>
  <mc:AlternateContent xmlns:mc="http://schemas.openxmlformats.org/markup-compatibility/2006" xmlns:p14="http://schemas.microsoft.com/office/powerpoint/2010/main">
    <mc:Choice Requires="p14">
      <p:transition spd="slow" p14:dur="2000" advTm="12533"/>
    </mc:Choice>
    <mc:Fallback xmlns="">
      <p:transition spd="slow" advTm="12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ext, outdoor, way&#10;&#10;Description automatically generated">
            <a:hlinkClick r:id="rId5"/>
            <a:extLst>
              <a:ext uri="{FF2B5EF4-FFF2-40B4-BE49-F238E27FC236}">
                <a16:creationId xmlns:a16="http://schemas.microsoft.com/office/drawing/2014/main" id="{E2D5716D-3F14-4102-9458-0D2A7B69FD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39" y="139341"/>
            <a:ext cx="5707626" cy="6202465"/>
          </a:xfrm>
          <a:prstGeom prst="rect">
            <a:avLst/>
          </a:prstGeom>
        </p:spPr>
      </p:pic>
      <p:sp>
        <p:nvSpPr>
          <p:cNvPr id="4" name="TextBox 3">
            <a:extLst>
              <a:ext uri="{FF2B5EF4-FFF2-40B4-BE49-F238E27FC236}">
                <a16:creationId xmlns:a16="http://schemas.microsoft.com/office/drawing/2014/main" id="{A2B2DB9C-EF3F-4B37-9A2E-DC43AD45E6BD}"/>
              </a:ext>
            </a:extLst>
          </p:cNvPr>
          <p:cNvSpPr txBox="1"/>
          <p:nvPr/>
        </p:nvSpPr>
        <p:spPr>
          <a:xfrm>
            <a:off x="5914104" y="612844"/>
            <a:ext cx="6277896" cy="5262979"/>
          </a:xfrm>
          <a:prstGeom prst="rect">
            <a:avLst/>
          </a:prstGeom>
          <a:noFill/>
        </p:spPr>
        <p:txBody>
          <a:bodyPr wrap="square" rtlCol="0">
            <a:spAutoFit/>
          </a:bodyPr>
          <a:lstStyle/>
          <a:p>
            <a:r>
              <a:rPr lang="en-US" sz="5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From Sea to Shining Sea</a:t>
            </a:r>
            <a:br>
              <a:rPr lang="en-US" sz="36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br>
            <a:br>
              <a:rPr lang="en-US" sz="36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br>
            <a:r>
              <a:rPr lang="en-US" sz="3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There aren't many things that compare to the pure, natural  beauty of the United States!  Click </a:t>
            </a:r>
            <a:r>
              <a:rPr lang="en-US" sz="3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hlinkClick r:id="rId5"/>
              </a:rPr>
              <a:t>here</a:t>
            </a:r>
            <a:r>
              <a:rPr lang="en-US" sz="3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to see firsthand, some of the beauty the country has to offer. </a:t>
            </a:r>
            <a:r>
              <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hlinkClick r:id="rId7"/>
              </a:rPr>
              <a:t>#Livewire </a:t>
            </a:r>
            <a:r>
              <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hlinkClick r:id="rId8"/>
              </a:rPr>
              <a:t>#Harleydavidson</a:t>
            </a:r>
            <a:endParaRPr lang="en-US" sz="3200" dirty="0">
              <a:solidFill>
                <a:schemeClr val="bg1"/>
              </a:solidFill>
            </a:endParaRPr>
          </a:p>
        </p:txBody>
      </p:sp>
      <p:sp>
        <p:nvSpPr>
          <p:cNvPr id="6" name="TextBox 5">
            <a:extLst>
              <a:ext uri="{FF2B5EF4-FFF2-40B4-BE49-F238E27FC236}">
                <a16:creationId xmlns:a16="http://schemas.microsoft.com/office/drawing/2014/main" id="{73998C10-EB7C-4672-9F34-B7F2E064AE1C}"/>
              </a:ext>
            </a:extLst>
          </p:cNvPr>
          <p:cNvSpPr txBox="1"/>
          <p:nvPr/>
        </p:nvSpPr>
        <p:spPr>
          <a:xfrm>
            <a:off x="103239" y="6349327"/>
            <a:ext cx="5455732" cy="215444"/>
          </a:xfrm>
          <a:prstGeom prst="rect">
            <a:avLst/>
          </a:prstGeom>
          <a:noFill/>
        </p:spPr>
        <p:txBody>
          <a:bodyPr wrap="square">
            <a:spAutoFit/>
          </a:bodyPr>
          <a:lstStyle/>
          <a:p>
            <a:r>
              <a:rPr lang="en-US" sz="800" dirty="0">
                <a:solidFill>
                  <a:schemeClr val="bg1"/>
                </a:solidFill>
              </a:rPr>
              <a:t>Courtesy of  </a:t>
            </a:r>
            <a:r>
              <a:rPr lang="en-US" sz="800" u="sng"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https://youtu.be/Wlz5WZZi9qA</a:t>
            </a:r>
            <a:endParaRPr lang="en-US" sz="800" dirty="0">
              <a:solidFill>
                <a:schemeClr val="bg1"/>
              </a:solidFill>
            </a:endParaRPr>
          </a:p>
        </p:txBody>
      </p:sp>
      <p:pic>
        <p:nvPicPr>
          <p:cNvPr id="5" name="Audio 4">
            <a:hlinkClick r:id="" action="ppaction://media"/>
            <a:extLst>
              <a:ext uri="{FF2B5EF4-FFF2-40B4-BE49-F238E27FC236}">
                <a16:creationId xmlns:a16="http://schemas.microsoft.com/office/drawing/2014/main" id="{A5223E70-2ACC-4122-A276-1FE822C9318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26112283"/>
      </p:ext>
    </p:extLst>
  </p:cSld>
  <p:clrMapOvr>
    <a:masterClrMapping/>
  </p:clrMapOvr>
  <mc:AlternateContent xmlns:mc="http://schemas.openxmlformats.org/markup-compatibility/2006" xmlns:p14="http://schemas.microsoft.com/office/powerpoint/2010/main">
    <mc:Choice Requires="p14">
      <p:transition spd="slow" p14:dur="2000" advTm="15396"/>
    </mc:Choice>
    <mc:Fallback xmlns="">
      <p:transition spd="slow" advTm="15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51000">
              <a:schemeClr val="accent2"/>
            </a:gs>
            <a:gs pos="19000">
              <a:schemeClr val="accent2"/>
            </a:gs>
            <a:gs pos="98000">
              <a:schemeClr val="tx1">
                <a:lumMod val="89000"/>
                <a:alpha val="89000"/>
              </a:schemeClr>
            </a:gs>
            <a:gs pos="84000">
              <a:schemeClr val="accent2"/>
            </a:gs>
            <a:gs pos="885">
              <a:schemeClr val="tx1"/>
            </a:gs>
            <a:gs pos="17000">
              <a:schemeClr val="accent2"/>
            </a:gs>
            <a:gs pos="0">
              <a:schemeClr val="tx1"/>
            </a:gs>
          </a:gsLst>
          <a:lin ang="27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CF59C2-0E08-4343-8E1B-1459F05F73BC}"/>
              </a:ext>
            </a:extLst>
          </p:cNvPr>
          <p:cNvSpPr txBox="1"/>
          <p:nvPr/>
        </p:nvSpPr>
        <p:spPr>
          <a:xfrm>
            <a:off x="1981200" y="1627112"/>
            <a:ext cx="8229600" cy="3046988"/>
          </a:xfrm>
          <a:prstGeom prst="rect">
            <a:avLst/>
          </a:prstGeom>
          <a:noFill/>
        </p:spPr>
        <p:txBody>
          <a:bodyPr wrap="square" rtlCol="0">
            <a:spAutoFit/>
          </a:bodyPr>
          <a:lstStyle/>
          <a:p>
            <a:pPr algn="ctr"/>
            <a:r>
              <a:rPr lang="en-US" sz="9600" dirty="0" err="1">
                <a:latin typeface="Algerian" panose="04020705040A02060702" pitchFamily="82" charset="0"/>
              </a:rPr>
              <a:t>Concludi</a:t>
            </a:r>
            <a:r>
              <a:rPr lang="en-US" sz="9600" dirty="0">
                <a:latin typeface="Algerian" panose="04020705040A02060702" pitchFamily="82" charset="0"/>
              </a:rPr>
              <a:t>	ng</a:t>
            </a:r>
          </a:p>
          <a:p>
            <a:pPr algn="ctr"/>
            <a:r>
              <a:rPr lang="en-US" sz="9600" dirty="0">
                <a:latin typeface="Algerian" panose="04020705040A02060702" pitchFamily="82" charset="0"/>
              </a:rPr>
              <a:t>thoughts</a:t>
            </a:r>
          </a:p>
        </p:txBody>
      </p:sp>
      <p:pic>
        <p:nvPicPr>
          <p:cNvPr id="18" name="Audio 17">
            <a:hlinkClick r:id="" action="ppaction://media"/>
            <a:extLst>
              <a:ext uri="{FF2B5EF4-FFF2-40B4-BE49-F238E27FC236}">
                <a16:creationId xmlns:a16="http://schemas.microsoft.com/office/drawing/2014/main" id="{54ABD05B-D793-4CEC-AB0A-8317333E8E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31912824"/>
      </p:ext>
    </p:extLst>
  </p:cSld>
  <p:clrMapOvr>
    <a:masterClrMapping/>
  </p:clrMapOvr>
  <mc:AlternateContent xmlns:mc="http://schemas.openxmlformats.org/markup-compatibility/2006" xmlns:p14="http://schemas.microsoft.com/office/powerpoint/2010/main">
    <mc:Choice Requires="p14">
      <p:transition spd="slow" p14:dur="2000" advTm="2685"/>
    </mc:Choice>
    <mc:Fallback xmlns="">
      <p:transition spd="slow" advTm="2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83F7EC-0EA5-460F-860C-CF8C7D06BD72}"/>
              </a:ext>
            </a:extLst>
          </p:cNvPr>
          <p:cNvSpPr txBox="1"/>
          <p:nvPr/>
        </p:nvSpPr>
        <p:spPr>
          <a:xfrm>
            <a:off x="217714" y="438151"/>
            <a:ext cx="11756572" cy="6124754"/>
          </a:xfrm>
          <a:prstGeom prst="rect">
            <a:avLst/>
          </a:prstGeom>
          <a:noFill/>
        </p:spPr>
        <p:txBody>
          <a:bodyPr wrap="square" rtlCol="0">
            <a:spAutoFit/>
          </a:bodyPr>
          <a:lstStyle/>
          <a:p>
            <a:pPr algn="ctr"/>
            <a:r>
              <a:rPr lang="en-US" sz="5400" b="1" dirty="0">
                <a:solidFill>
                  <a:schemeClr val="accent4"/>
                </a:solidFill>
                <a:effectLst/>
                <a:latin typeface="Calibri" panose="020F0502020204030204" pitchFamily="34" charset="0"/>
                <a:ea typeface="Calibri" panose="020F0502020204030204" pitchFamily="34" charset="0"/>
                <a:cs typeface="Times New Roman" panose="02020603050405020304" pitchFamily="18" charset="0"/>
              </a:rPr>
              <a:t>Understand Digital Media Consumption Habits</a:t>
            </a:r>
            <a:br>
              <a:rPr lang="en-US" sz="4400" dirty="0">
                <a:solidFill>
                  <a:schemeClr val="accent4"/>
                </a:solidFill>
                <a:effectLst/>
                <a:latin typeface="Calibri" panose="020F0502020204030204" pitchFamily="34" charset="0"/>
                <a:ea typeface="Calibri" panose="020F0502020204030204" pitchFamily="34" charset="0"/>
                <a:cs typeface="Times New Roman" panose="02020603050405020304" pitchFamily="18" charset="0"/>
              </a:rPr>
            </a:br>
            <a:r>
              <a:rPr lang="en-US" sz="4400" dirty="0">
                <a:solidFill>
                  <a:schemeClr val="accent4"/>
                </a:solidFill>
                <a:effectLst/>
                <a:latin typeface="Calibri" panose="020F0502020204030204" pitchFamily="34" charset="0"/>
                <a:ea typeface="Calibri" panose="020F0502020204030204" pitchFamily="34" charset="0"/>
                <a:cs typeface="Times New Roman" panose="02020603050405020304" pitchFamily="18" charset="0"/>
              </a:rPr>
              <a:t>• Facebook: 81 percent </a:t>
            </a:r>
            <a:br>
              <a:rPr lang="en-US" sz="4400" dirty="0">
                <a:solidFill>
                  <a:schemeClr val="accent4"/>
                </a:solidFill>
                <a:effectLst/>
                <a:latin typeface="Calibri" panose="020F0502020204030204" pitchFamily="34" charset="0"/>
                <a:ea typeface="Calibri" panose="020F0502020204030204" pitchFamily="34" charset="0"/>
                <a:cs typeface="Times New Roman" panose="02020603050405020304" pitchFamily="18" charset="0"/>
              </a:rPr>
            </a:br>
            <a:r>
              <a:rPr lang="en-US" sz="4400" dirty="0">
                <a:solidFill>
                  <a:schemeClr val="accent4"/>
                </a:solidFill>
                <a:effectLst/>
                <a:latin typeface="Calibri" panose="020F0502020204030204" pitchFamily="34" charset="0"/>
                <a:ea typeface="Calibri" panose="020F0502020204030204" pitchFamily="34" charset="0"/>
                <a:cs typeface="Times New Roman" panose="02020603050405020304" pitchFamily="18" charset="0"/>
              </a:rPr>
              <a:t>• YouTube: 93 percent</a:t>
            </a:r>
            <a:br>
              <a:rPr lang="en-US" sz="4400" dirty="0">
                <a:solidFill>
                  <a:schemeClr val="accent4"/>
                </a:solidFill>
                <a:effectLst/>
                <a:latin typeface="Calibri" panose="020F0502020204030204" pitchFamily="34" charset="0"/>
                <a:ea typeface="Calibri" panose="020F0502020204030204" pitchFamily="34" charset="0"/>
                <a:cs typeface="Times New Roman" panose="02020603050405020304" pitchFamily="18" charset="0"/>
              </a:rPr>
            </a:br>
            <a:br>
              <a:rPr lang="en-US" sz="4400" dirty="0">
                <a:solidFill>
                  <a:schemeClr val="accent4"/>
                </a:solidFill>
                <a:effectLst/>
                <a:latin typeface="Calibri" panose="020F0502020204030204" pitchFamily="34" charset="0"/>
                <a:ea typeface="Calibri" panose="020F0502020204030204" pitchFamily="34" charset="0"/>
                <a:cs typeface="Times New Roman" panose="02020603050405020304" pitchFamily="18" charset="0"/>
              </a:rPr>
            </a:br>
            <a:r>
              <a:rPr lang="en-US" sz="5400" b="1" dirty="0">
                <a:solidFill>
                  <a:schemeClr val="accent4"/>
                </a:solidFill>
                <a:effectLst/>
                <a:latin typeface="Calibri" panose="020F0502020204030204" pitchFamily="34" charset="0"/>
                <a:ea typeface="Calibri" panose="020F0502020204030204" pitchFamily="34" charset="0"/>
                <a:cs typeface="Times New Roman" panose="02020603050405020304" pitchFamily="18" charset="0"/>
              </a:rPr>
              <a:t>Understanding Target Audience </a:t>
            </a:r>
          </a:p>
          <a:p>
            <a:pPr algn="ctr"/>
            <a:r>
              <a:rPr lang="en-US" sz="5400" b="1" dirty="0">
                <a:solidFill>
                  <a:schemeClr val="accent4"/>
                </a:solidFill>
                <a:effectLst/>
                <a:latin typeface="Calibri" panose="020F0502020204030204" pitchFamily="34" charset="0"/>
                <a:ea typeface="Calibri" panose="020F0502020204030204" pitchFamily="34" charset="0"/>
                <a:cs typeface="Times New Roman" panose="02020603050405020304" pitchFamily="18" charset="0"/>
              </a:rPr>
              <a:t>Values</a:t>
            </a:r>
            <a:br>
              <a:rPr lang="en-US" sz="4400" dirty="0">
                <a:solidFill>
                  <a:schemeClr val="accent4"/>
                </a:solidFill>
                <a:effectLst/>
                <a:latin typeface="Calibri" panose="020F0502020204030204" pitchFamily="34" charset="0"/>
                <a:ea typeface="Calibri" panose="020F0502020204030204" pitchFamily="34" charset="0"/>
                <a:cs typeface="Times New Roman" panose="02020603050405020304" pitchFamily="18" charset="0"/>
              </a:rPr>
            </a:br>
            <a:r>
              <a:rPr lang="en-US" sz="4400" dirty="0">
                <a:solidFill>
                  <a:schemeClr val="accent4"/>
                </a:solidFill>
                <a:effectLst/>
                <a:latin typeface="Calibri" panose="020F0502020204030204" pitchFamily="34" charset="0"/>
                <a:ea typeface="Calibri" panose="020F0502020204030204" pitchFamily="34" charset="0"/>
                <a:cs typeface="Times New Roman" panose="02020603050405020304" pitchFamily="18" charset="0"/>
              </a:rPr>
              <a:t>• Messaging aligned with target audience values</a:t>
            </a:r>
            <a:endParaRPr lang="en-US" sz="4400" dirty="0">
              <a:solidFill>
                <a:schemeClr val="accent4"/>
              </a:solidFill>
            </a:endParaRPr>
          </a:p>
        </p:txBody>
      </p:sp>
      <p:pic>
        <p:nvPicPr>
          <p:cNvPr id="7" name="Audio 6">
            <a:hlinkClick r:id="" action="ppaction://media"/>
            <a:extLst>
              <a:ext uri="{FF2B5EF4-FFF2-40B4-BE49-F238E27FC236}">
                <a16:creationId xmlns:a16="http://schemas.microsoft.com/office/drawing/2014/main" id="{3A1DFBCE-DC08-49B7-8D75-9EADDD87A4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28570156"/>
      </p:ext>
    </p:extLst>
  </p:cSld>
  <p:clrMapOvr>
    <a:masterClrMapping/>
  </p:clrMapOvr>
  <mc:AlternateContent xmlns:mc="http://schemas.openxmlformats.org/markup-compatibility/2006" xmlns:p14="http://schemas.microsoft.com/office/powerpoint/2010/main">
    <mc:Choice Requires="p14">
      <p:transition spd="slow" p14:dur="2000" advTm="74651"/>
    </mc:Choice>
    <mc:Fallback xmlns="">
      <p:transition spd="slow" advTm="74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21000">
              <a:schemeClr val="accent2"/>
            </a:gs>
            <a:gs pos="31000">
              <a:schemeClr val="accent2"/>
            </a:gs>
            <a:gs pos="6000">
              <a:schemeClr val="tx1">
                <a:lumMod val="89000"/>
                <a:alpha val="89000"/>
              </a:schemeClr>
            </a:gs>
            <a:gs pos="67000">
              <a:schemeClr val="accent2"/>
            </a:gs>
            <a:gs pos="91000">
              <a:schemeClr val="tx1"/>
            </a:gs>
          </a:gsLst>
          <a:lin ang="2700000" scaled="1"/>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F13A67-F318-4426-9271-12F7BA427238}"/>
              </a:ext>
            </a:extLst>
          </p:cNvPr>
          <p:cNvSpPr txBox="1"/>
          <p:nvPr/>
        </p:nvSpPr>
        <p:spPr>
          <a:xfrm>
            <a:off x="1712685" y="290287"/>
            <a:ext cx="8766630" cy="5786199"/>
          </a:xfrm>
          <a:prstGeom prst="rect">
            <a:avLst/>
          </a:prstGeom>
          <a:noFill/>
        </p:spPr>
        <p:txBody>
          <a:bodyPr wrap="square" rtlCol="0">
            <a:spAutoFit/>
          </a:bodyPr>
          <a:lstStyle/>
          <a:p>
            <a:pPr algn="ctr"/>
            <a:r>
              <a:rPr lang="en-US" sz="4400" dirty="0">
                <a:latin typeface="Times New Roman" panose="02020603050405020304" pitchFamily="18" charset="0"/>
                <a:cs typeface="Times New Roman" panose="02020603050405020304" pitchFamily="18" charset="0"/>
              </a:rPr>
              <a:t>A Brief History of</a:t>
            </a:r>
          </a:p>
          <a:p>
            <a:pPr algn="ctr"/>
            <a:endParaRPr lang="en-US" sz="4400" dirty="0">
              <a:latin typeface="Times New Roman" panose="02020603050405020304" pitchFamily="18" charset="0"/>
              <a:cs typeface="Times New Roman" panose="02020603050405020304" pitchFamily="18" charset="0"/>
            </a:endParaRPr>
          </a:p>
          <a:p>
            <a:pPr algn="ctr"/>
            <a:endParaRPr lang="en-US" dirty="0"/>
          </a:p>
          <a:p>
            <a:pPr algn="ctr"/>
            <a:r>
              <a:rPr lang="en-US" sz="8800" dirty="0">
                <a:latin typeface="Algerian" panose="04020705040A02060702" pitchFamily="82" charset="0"/>
              </a:rPr>
              <a:t>Harley Davidson </a:t>
            </a:r>
          </a:p>
          <a:p>
            <a:pPr algn="ctr"/>
            <a:r>
              <a:rPr lang="en-US" sz="8800" dirty="0">
                <a:latin typeface="Algerian" panose="04020705040A02060702" pitchFamily="82" charset="0"/>
              </a:rPr>
              <a:t>Motorcycles</a:t>
            </a:r>
          </a:p>
        </p:txBody>
      </p:sp>
      <p:pic>
        <p:nvPicPr>
          <p:cNvPr id="3" name="Audio 2">
            <a:hlinkClick r:id="" action="ppaction://media"/>
            <a:extLst>
              <a:ext uri="{FF2B5EF4-FFF2-40B4-BE49-F238E27FC236}">
                <a16:creationId xmlns:a16="http://schemas.microsoft.com/office/drawing/2014/main" id="{6F1B22EE-9128-4D5D-A825-77C0B2E5D7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54452334"/>
      </p:ext>
    </p:extLst>
  </p:cSld>
  <p:clrMapOvr>
    <a:masterClrMapping/>
  </p:clrMapOvr>
  <mc:AlternateContent xmlns:mc="http://schemas.openxmlformats.org/markup-compatibility/2006" xmlns:p14="http://schemas.microsoft.com/office/powerpoint/2010/main">
    <mc:Choice Requires="p14">
      <p:transition spd="slow" p14:dur="2000" advTm="6732"/>
    </mc:Choice>
    <mc:Fallback xmlns="">
      <p:transition spd="slow" advTm="6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52218C5A-ECC8-43C0-A471-3231348770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467" y="798152"/>
            <a:ext cx="10905066" cy="5261695"/>
          </a:xfrm>
          <a:prstGeom prst="rect">
            <a:avLst/>
          </a:prstGeom>
        </p:spPr>
      </p:pic>
      <p:pic>
        <p:nvPicPr>
          <p:cNvPr id="4" name="Audio 3">
            <a:hlinkClick r:id="" action="ppaction://media"/>
            <a:extLst>
              <a:ext uri="{FF2B5EF4-FFF2-40B4-BE49-F238E27FC236}">
                <a16:creationId xmlns:a16="http://schemas.microsoft.com/office/drawing/2014/main" id="{A62564CD-4840-4799-8886-65D7EBD8F9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02034276"/>
      </p:ext>
    </p:extLst>
  </p:cSld>
  <p:clrMapOvr>
    <a:masterClrMapping/>
  </p:clrMapOvr>
  <mc:AlternateContent xmlns:mc="http://schemas.openxmlformats.org/markup-compatibility/2006" xmlns:p14="http://schemas.microsoft.com/office/powerpoint/2010/main">
    <mc:Choice Requires="p14">
      <p:transition spd="slow" p14:dur="2000" advTm="12529"/>
    </mc:Choice>
    <mc:Fallback xmlns="">
      <p:transition spd="slow" advTm="12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632903-BA4A-4F6A-BC4A-A8B7765EAD38}"/>
              </a:ext>
            </a:extLst>
          </p:cNvPr>
          <p:cNvSpPr txBox="1"/>
          <p:nvPr/>
        </p:nvSpPr>
        <p:spPr>
          <a:xfrm>
            <a:off x="5448886" y="0"/>
            <a:ext cx="1294227" cy="261610"/>
          </a:xfrm>
          <a:prstGeom prst="rect">
            <a:avLst/>
          </a:prstGeom>
          <a:noFill/>
        </p:spPr>
        <p:txBody>
          <a:bodyPr wrap="square" rtlCol="0">
            <a:spAutoFit/>
          </a:bodyPr>
          <a:lstStyle/>
          <a:p>
            <a:pPr algn="ctr"/>
            <a:r>
              <a:rPr lang="en-US" sz="1100" dirty="0"/>
              <a:t>References</a:t>
            </a:r>
          </a:p>
        </p:txBody>
      </p:sp>
      <p:sp>
        <p:nvSpPr>
          <p:cNvPr id="3" name="TextBox 2">
            <a:extLst>
              <a:ext uri="{FF2B5EF4-FFF2-40B4-BE49-F238E27FC236}">
                <a16:creationId xmlns:a16="http://schemas.microsoft.com/office/drawing/2014/main" id="{3A05A491-D7DC-4281-89F3-0E4FD6974841}"/>
              </a:ext>
            </a:extLst>
          </p:cNvPr>
          <p:cNvSpPr txBox="1"/>
          <p:nvPr/>
        </p:nvSpPr>
        <p:spPr>
          <a:xfrm>
            <a:off x="108856" y="406753"/>
            <a:ext cx="11974286" cy="261610"/>
          </a:xfrm>
          <a:prstGeom prst="rect">
            <a:avLst/>
          </a:prstGeom>
          <a:noFill/>
        </p:spPr>
        <p:txBody>
          <a:bodyPr wrap="square" rtlCol="0">
            <a:spAutoFit/>
          </a:bodyPr>
          <a:lstStyle/>
          <a:p>
            <a:pPr marL="360045" marR="0" indent="-360045">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E2625BC-CFCC-4877-B2A8-734983025F77}"/>
              </a:ext>
            </a:extLst>
          </p:cNvPr>
          <p:cNvSpPr txBox="1"/>
          <p:nvPr/>
        </p:nvSpPr>
        <p:spPr>
          <a:xfrm>
            <a:off x="366051" y="2426134"/>
            <a:ext cx="11459898" cy="369332"/>
          </a:xfrm>
          <a:prstGeom prst="rect">
            <a:avLst/>
          </a:prstGeom>
          <a:noFill/>
        </p:spPr>
        <p:txBody>
          <a:bodyPr wrap="square" rtlCol="0">
            <a:spAutoFit/>
          </a:bodyPr>
          <a:lstStyle/>
          <a:p>
            <a:endParaRPr lang="en-US" dirty="0"/>
          </a:p>
        </p:txBody>
      </p:sp>
      <p:sp>
        <p:nvSpPr>
          <p:cNvPr id="9" name="Rectangle 5">
            <a:extLst>
              <a:ext uri="{FF2B5EF4-FFF2-40B4-BE49-F238E27FC236}">
                <a16:creationId xmlns:a16="http://schemas.microsoft.com/office/drawing/2014/main" id="{440EA557-9451-4DBA-B5C8-70588A377F3B}"/>
              </a:ext>
            </a:extLst>
          </p:cNvPr>
          <p:cNvSpPr>
            <a:spLocks noChangeArrowheads="1"/>
          </p:cNvSpPr>
          <p:nvPr/>
        </p:nvSpPr>
        <p:spPr bwMode="auto">
          <a:xfrm>
            <a:off x="257195" y="1437807"/>
            <a:ext cx="11668259"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latin typeface="Arial" panose="020B0604020202020204" pitchFamily="34" charset="0"/>
            </a:endParaRPr>
          </a:p>
        </p:txBody>
      </p:sp>
      <p:sp>
        <p:nvSpPr>
          <p:cNvPr id="12" name="TextBox 11">
            <a:extLst>
              <a:ext uri="{FF2B5EF4-FFF2-40B4-BE49-F238E27FC236}">
                <a16:creationId xmlns:a16="http://schemas.microsoft.com/office/drawing/2014/main" id="{9E981FC3-F822-4FB5-9C63-FF14C2180A52}"/>
              </a:ext>
            </a:extLst>
          </p:cNvPr>
          <p:cNvSpPr txBox="1"/>
          <p:nvPr/>
        </p:nvSpPr>
        <p:spPr>
          <a:xfrm>
            <a:off x="104181" y="531767"/>
            <a:ext cx="11974286" cy="6093976"/>
          </a:xfrm>
          <a:prstGeom prst="rect">
            <a:avLst/>
          </a:prstGeom>
          <a:noFill/>
        </p:spPr>
        <p:txBody>
          <a:bodyPr wrap="square">
            <a:spAutoFit/>
          </a:bodyPr>
          <a:lstStyle/>
          <a:p>
            <a:pPr marL="457200" marR="0" indent="-457200">
              <a:spcBef>
                <a:spcPts val="0"/>
              </a:spcBef>
              <a:spcAft>
                <a:spcPts val="0"/>
              </a:spcAft>
            </a:pP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Alamalhodaei</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 (2021, May 11). </a:t>
            </a:r>
            <a:r>
              <a:rPr lang="en-US"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Harley-Davidson spins out Livewire into a standalone electric motorcycle brand</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TechCrunch. Retrieved April 15, 2022, from </a:t>
            </a:r>
            <a:r>
              <a:rPr lang="en-US" sz="16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https://techcrunch.com/2021/05/10/harley-davidson-spins-out-livewire-into-a-standalone-electric-motorcycle-brand/amp/</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60045" marR="0" indent="-360045">
              <a:spcBef>
                <a:spcPts val="0"/>
              </a:spcBef>
              <a:spcAft>
                <a:spcPts val="0"/>
              </a:spcAf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60045" marR="0" indent="-360045">
              <a:spcBef>
                <a:spcPts val="0"/>
              </a:spcBef>
              <a:spcAft>
                <a:spcPts val="0"/>
              </a:spcAf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Anonymous Biker USA . (2020, September 1). </a:t>
            </a:r>
            <a:r>
              <a:rPr lang="en-US"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Riding the Poconos! Pennsylvania's best kept secret for </a:t>
            </a:r>
            <a:r>
              <a:rPr lang="en-US" sz="1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motorcycles!</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YouTube</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Retrieved April 15, 2022, from </a:t>
            </a:r>
            <a:r>
              <a:rPr lang="en-US" sz="16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https://youtu.be/Wlz5WZZi9qA</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60045" marR="0">
              <a:spcBef>
                <a:spcPts val="0"/>
              </a:spcBef>
              <a:spcAft>
                <a:spcPts val="0"/>
              </a:spcAf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60045" marR="0" indent="-360045">
              <a:spcBef>
                <a:spcPts val="0"/>
              </a:spcBef>
              <a:spcAft>
                <a:spcPts val="0"/>
              </a:spcAf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Carpenter, N. (2019, July 24). </a:t>
            </a:r>
            <a:r>
              <a:rPr lang="en-US"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How to delete Facebook data forever</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Time. Retrieved April 15, 2022, from </a:t>
            </a:r>
            <a:r>
              <a:rPr lang="en-US" sz="16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a:rPr>
              <a:t>https://time.com/5633726/how-to-delete-facebook-data/</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60045" marR="0">
              <a:spcBef>
                <a:spcPts val="0"/>
              </a:spcBef>
              <a:spcAft>
                <a:spcPts val="0"/>
              </a:spcAf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60045" marR="0" indent="-360045">
              <a:spcBef>
                <a:spcPts val="0"/>
              </a:spcBef>
              <a:spcAft>
                <a:spcPts val="0"/>
              </a:spcAf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Dealer Spike. (2022). </a:t>
            </a:r>
            <a:r>
              <a:rPr lang="en-US"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Harley Davidson® livewire™ motorcycle sales | ca</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Bartels Harley. Retrieved April 15, 2022, from </a:t>
            </a:r>
            <a:r>
              <a:rPr lang="en-US" sz="16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7"/>
              </a:rPr>
              <a:t>https://www.bartelsharley.com/harley-livewire-for-sale-marina-del-ray-ca--xallinventory?customSearch=livewire</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Electric Cycle Rider . (2021, November 14). </a:t>
            </a:r>
            <a:r>
              <a:rPr lang="en-US"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We rode 1,000 Rocky Mountain Miles on electric motorcycles: Zero DSR adventure ride</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YouTube. Retrieved April 15, 2022, from </a:t>
            </a:r>
            <a:r>
              <a:rPr lang="en-US" sz="16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8"/>
              </a:rPr>
              <a:t>https://youtu.be/K0GsTP3KC_U</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60045" marR="0" indent="-360045">
              <a:spcBef>
                <a:spcPts val="0"/>
              </a:spcBef>
              <a:spcAft>
                <a:spcPts val="0"/>
              </a:spcAf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60045" marR="0" indent="-360045">
              <a:spcBef>
                <a:spcPts val="0"/>
              </a:spcBef>
              <a:spcAft>
                <a:spcPts val="0"/>
              </a:spcAf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60045" marR="0" indent="-360045">
              <a:spcBef>
                <a:spcPts val="0"/>
              </a:spcBef>
              <a:spcAft>
                <a:spcPts val="0"/>
              </a:spcAf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Evarts, E. C. (2019, July 15). </a:t>
            </a:r>
            <a:r>
              <a:rPr lang="en-US"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Harley-Davidson gives Livewire owners free charging with Electrify America</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Green Car Reports. Retrieved April 15, 2022, from </a:t>
            </a:r>
            <a:r>
              <a:rPr lang="en-US" sz="16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9"/>
              </a:rPr>
              <a:t>https://www.greencarreports.com/news/1123991_harley-davidson-gives-livewire-owners-free-charging-with-electrify-america</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60045" marR="0">
              <a:spcBef>
                <a:spcPts val="0"/>
              </a:spcBef>
              <a:spcAft>
                <a:spcPts val="0"/>
              </a:spcAf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60045" marR="0" indent="-360045">
              <a:spcBef>
                <a:spcPts val="0"/>
              </a:spcBef>
              <a:spcAft>
                <a:spcPts val="0"/>
              </a:spcAf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Evarts, E. C. (2019, July 18). </a:t>
            </a:r>
            <a:r>
              <a:rPr lang="en-US"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Harley-Davidson Livewire Electric Motorcycle Range, Performance Specs revealed</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Green Car Reports. Retrieved April 15, 2022, from </a:t>
            </a:r>
            <a:r>
              <a:rPr lang="en-US" sz="16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10"/>
              </a:rPr>
              <a:t>https://www.greencarreports.com/news/1124098_harley-davidson-livewire-electric-motorcycle-gets</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360045" marR="0" indent="-360045">
              <a:spcBef>
                <a:spcPts val="0"/>
              </a:spcBef>
              <a:spcAft>
                <a:spcPts val="0"/>
              </a:spcAft>
            </a:pPr>
            <a:endParaRPr lang="en-US" sz="1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60045" marR="0" indent="-360045">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EE3D1893-F94F-4BFA-8199-526E7DC6F3D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85097132"/>
      </p:ext>
    </p:extLst>
  </p:cSld>
  <p:clrMapOvr>
    <a:masterClrMapping/>
  </p:clrMapOvr>
  <mc:AlternateContent xmlns:mc="http://schemas.openxmlformats.org/markup-compatibility/2006" xmlns:p14="http://schemas.microsoft.com/office/powerpoint/2010/main">
    <mc:Choice Requires="p14">
      <p:transition spd="slow" p14:dur="2000" advTm="3070"/>
    </mc:Choice>
    <mc:Fallback xmlns="">
      <p:transition spd="slow" advTm="3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AB122E44-90CC-4013-BA78-4B6E3391AAED}"/>
              </a:ext>
            </a:extLst>
          </p:cNvPr>
          <p:cNvSpPr>
            <a:spLocks noChangeArrowheads="1"/>
          </p:cNvSpPr>
          <p:nvPr/>
        </p:nvSpPr>
        <p:spPr bwMode="auto">
          <a:xfrm>
            <a:off x="101600" y="765237"/>
            <a:ext cx="11538857"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Frank, A. P. (2018, March 23).</a:t>
            </a:r>
            <a:r>
              <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kumimoji="0" lang="en-US" altLang="en-US" sz="16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Timeline of Harley-Davidson history</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Motorcycle Cruiser. Retrieved April 15, 2022, from    	</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https://www.motorcyclecruiser.com/history-harley-davidson/</a:t>
            </a:r>
            <a:endPar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Hughes, M. (2019, September 13). </a:t>
            </a:r>
            <a:r>
              <a:rPr kumimoji="0" lang="en-US" altLang="en-US" sz="1600" b="0" i="1"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Everything you need to know about charging the Harley </a:t>
            </a:r>
            <a:r>
              <a:rPr kumimoji="0" lang="en-US" altLang="en-US" sz="1600" b="0" i="1"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davidson</a:t>
            </a:r>
            <a:r>
              <a:rPr kumimoji="0" lang="en-US" altLang="en-US" sz="1600" b="0" i="1"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livewire</a:t>
            </a:r>
            <a:r>
              <a:rPr kumimoji="0" lang="en-US" altLang="en-US" sz="16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ChargePoint. Retrieved April  	15, 2022, from </a:t>
            </a:r>
            <a:r>
              <a:rPr kumimoji="0" lang="en-US" altLang="en-US" sz="16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hlinkClick r:id="rId5"/>
              </a:rPr>
              <a:t>https://www.chargepoint.com/blog/everything-you-need-know-about-charging-harley-davidson-livewire</a:t>
            </a:r>
            <a:r>
              <a:rPr kumimoji="0" lang="en-US" altLang="en-US" sz="16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Levin, T. (2020, March 17). </a:t>
            </a:r>
            <a:r>
              <a:rPr kumimoji="0" lang="en-US" altLang="en-US" sz="1600" b="0" i="1"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Harley-Davidson's EV motorcycle flopped, but there are other options</a:t>
            </a:r>
            <a:r>
              <a:rPr kumimoji="0" lang="en-US" altLang="en-US" sz="16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Business Insider. Retrieved April 15,  	2022, from </a:t>
            </a:r>
            <a:r>
              <a:rPr kumimoji="0" lang="en-US" altLang="en-US" sz="16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hlinkClick r:id="rId6"/>
              </a:rPr>
              <a:t>https://www.businessinsider.com/electric-motorcycles-market-harley-livewire-zero-photos-specs-2020-3?amp</a:t>
            </a:r>
            <a:r>
              <a:rPr kumimoji="0" lang="en-US" altLang="en-US" sz="16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Neeves</a:t>
            </a:r>
            <a:r>
              <a:rPr kumimoji="0" lang="en-US" altLang="en-US" sz="1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M., &amp; Fitz-Gibbons, M. (2020, August 28).</a:t>
            </a:r>
            <a:r>
              <a:rPr kumimoji="0" lang="en-US" altLang="en-US" sz="16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kumimoji="0" lang="en-US" altLang="en-US" sz="1600" b="0"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Harley-Davidson Livewire (2019 - On) review</a:t>
            </a:r>
            <a:r>
              <a:rPr kumimoji="0" lang="en-US" altLang="en-US" sz="1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MCN. Retrieved April 2, 2022, from  	</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hlinkClick r:id="rId7"/>
              </a:rPr>
              <a:t>https://www.motorcyclenews.com/bike-reviews/harley-davidson/livewire/2019/</a:t>
            </a:r>
            <a:endPar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Robison, J. (2021, November 20). Millennials worry about the environment -- should your company? Gallup.com. Retrieved March 26,  	2022, from </a:t>
            </a:r>
            <a:r>
              <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hlinkClick r:id="rId8"/>
              </a:rPr>
              <a:t>https://www.gallup.com/workplace/257786/millennials-worry-environment-company.aspx</a:t>
            </a:r>
            <a:r>
              <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Smith, K. (2020, February 21). </a:t>
            </a:r>
            <a:r>
              <a:rPr kumimoji="0" lang="en-US" altLang="en-US" sz="1600" b="0" i="1"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57 fascinating and incredible YouTube statistics</a:t>
            </a:r>
            <a:r>
              <a:rPr kumimoji="0" lang="en-US" altLang="en-US" sz="16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Brandwatch</a:t>
            </a:r>
            <a:r>
              <a:rPr kumimoji="0" lang="en-US" altLang="en-US" sz="16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Retrieved April 15, 2022, from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9"/>
              </a:rPr>
              <a:t>	</a:t>
            </a:r>
            <a:r>
              <a:rPr kumimoji="0" lang="en-US" altLang="en-US" sz="16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hlinkClick r:id="rId9"/>
              </a:rPr>
              <a:t>https://www.brandwatch.com/blog/youtube-stats/</a:t>
            </a:r>
            <a:r>
              <a:rPr kumimoji="0" lang="en-US" altLang="en-US" sz="16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Steppenwolf . (2016, August 9). </a:t>
            </a:r>
            <a:r>
              <a:rPr kumimoji="0" lang="en-US" altLang="en-US" sz="1600" b="0"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Steppenwolf - born to be wild (easy rider) (1969)</a:t>
            </a:r>
            <a:r>
              <a:rPr kumimoji="0" lang="en-US" altLang="en-US" sz="1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YouTube. Retrieved April 2, 2022, from 	</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hlinkClick r:id="rId10"/>
              </a:rPr>
              <a:t>https://youtu.be/egMWlD3fLJ8</a:t>
            </a:r>
            <a:r>
              <a:rPr kumimoji="0" lang="en-US" altLang="en-US" sz="1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000000"/>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ea typeface="Times New Roman" panose="02020603050405020304" pitchFamily="18" charset="0"/>
              </a:rPr>
              <a:t>Unknown . (2015, September 29). </a:t>
            </a:r>
            <a:r>
              <a:rPr kumimoji="0" lang="en-US" altLang="en-US" sz="16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Old school chopper: Old school chopper, Chopper Motorcycle, Harley Davidson</a:t>
            </a:r>
            <a:r>
              <a:rPr kumimoji="0" lang="en-US" altLang="en-US" sz="1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 Pinterest. 	Retrieved April 15, 2022, from </a:t>
            </a:r>
            <a:r>
              <a:rPr kumimoji="0" lang="en-US" altLang="en-US" sz="1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hlinkClick r:id="rId11"/>
              </a:rPr>
              <a:t>https://www.pinterest.com/pin/103793966389294821/</a:t>
            </a:r>
            <a:r>
              <a:rPr kumimoji="0" lang="en-US" altLang="en-US" sz="1600" b="0" i="0" u="none" strike="noStrike" cap="none" normalizeH="0" baseline="0" dirty="0">
                <a:ln>
                  <a:noFill/>
                </a:ln>
                <a:solidFill>
                  <a:schemeClr val="tx1"/>
                </a:solidFill>
                <a:effectLst/>
                <a:latin typeface="Arial" panose="020B0604020202020204" pitchFamily="34" charset="0"/>
              </a:rPr>
              <a:t>  	</a:t>
            </a:r>
          </a:p>
        </p:txBody>
      </p:sp>
      <p:pic>
        <p:nvPicPr>
          <p:cNvPr id="4" name="Audio 3">
            <a:hlinkClick r:id="" action="ppaction://media"/>
            <a:extLst>
              <a:ext uri="{FF2B5EF4-FFF2-40B4-BE49-F238E27FC236}">
                <a16:creationId xmlns:a16="http://schemas.microsoft.com/office/drawing/2014/main" id="{0247F333-0084-4A3D-A2E4-24D9D2642EE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21344236"/>
      </p:ext>
    </p:extLst>
  </p:cSld>
  <p:clrMapOvr>
    <a:masterClrMapping/>
  </p:clrMapOvr>
  <mc:AlternateContent xmlns:mc="http://schemas.openxmlformats.org/markup-compatibility/2006" xmlns:p14="http://schemas.microsoft.com/office/powerpoint/2010/main">
    <mc:Choice Requires="p14">
      <p:transition spd="slow" p14:dur="2000" advTm="3446"/>
    </mc:Choice>
    <mc:Fallback xmlns="">
      <p:transition spd="slow" advTm="3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BD0CBB-7320-467A-A5C0-6B9FC8355F93}"/>
              </a:ext>
            </a:extLst>
          </p:cNvPr>
          <p:cNvSpPr txBox="1"/>
          <p:nvPr/>
        </p:nvSpPr>
        <p:spPr>
          <a:xfrm>
            <a:off x="101600" y="537029"/>
            <a:ext cx="11988800" cy="5509200"/>
          </a:xfrm>
          <a:prstGeom prst="rect">
            <a:avLst/>
          </a:prstGeom>
          <a:noFill/>
        </p:spPr>
        <p:txBody>
          <a:bodyPr wrap="square" rtlCol="0">
            <a:spAutoFit/>
          </a:bodyPr>
          <a:lstStyle/>
          <a:p>
            <a:pPr marL="360045" marR="0" indent="-360045">
              <a:spcBef>
                <a:spcPts val="0"/>
              </a:spcBef>
              <a:spcAft>
                <a:spcPts val="0"/>
              </a:spcAf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Unknown. (2019). 70s Sportster Chopper. Retrieved April 15, 2022, from </a:t>
            </a:r>
            <a:r>
              <a:rPr lang="en-US" sz="16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https://www.tropicar-guadeloupe.fr/products.aspx?cname=70s%2Bsportster%2Bchopper&amp;cid=5&amp;xi=3&amp;xc=25&amp;pr=73.99</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60045" marR="0">
              <a:spcBef>
                <a:spcPts val="0"/>
              </a:spcBef>
              <a:spcAft>
                <a:spcPts val="0"/>
              </a:spcAf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60045" marR="0" indent="-360045">
              <a:spcBef>
                <a:spcPts val="0"/>
              </a:spcBef>
              <a:spcAft>
                <a:spcPts val="0"/>
              </a:spcAf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Unknown. (2022). </a:t>
            </a:r>
            <a:r>
              <a:rPr lang="en-US"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Harley Davidson logo</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Nomad Logic Inc. 2000-2022. Retrieved April 15, 2022, from </a:t>
            </a:r>
            <a:r>
              <a:rPr lang="en-US" sz="16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https://www.nomadlogic.com/clients/harley-davidson-logo/</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60045" marR="0">
              <a:spcBef>
                <a:spcPts val="0"/>
              </a:spcBef>
              <a:spcAft>
                <a:spcPts val="0"/>
              </a:spcAf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60045" marR="0" indent="-360045">
              <a:spcBef>
                <a:spcPts val="0"/>
              </a:spcBef>
              <a:spcAft>
                <a:spcPts val="0"/>
              </a:spcAf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Unknown. (2022). </a:t>
            </a:r>
            <a:r>
              <a:rPr lang="en-US"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PNG images: Harley Davidson</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Harley Davidson PNG images free download. Retrieved April 15, 2022, from </a:t>
            </a:r>
            <a:r>
              <a:rPr lang="en-US" sz="16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a:rPr>
              <a:t>https://pngimg.com/images/cars/harley_davidson</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60045" marR="0"/>
            <a:r>
              <a:rPr lang="en-US" sz="1600" dirty="0">
                <a:solidFill>
                  <a:srgbClr val="000000"/>
                </a:solidFill>
                <a:effectLst/>
                <a:latin typeface="Times New Roman" panose="02020603050405020304" pitchFamily="18" charset="0"/>
                <a:ea typeface="Times New Roman" panose="02020603050405020304" pitchFamily="18" charset="0"/>
              </a:rPr>
              <a:t> </a:t>
            </a:r>
            <a:endParaRPr lang="en-US" sz="1600" dirty="0">
              <a:effectLst/>
              <a:latin typeface="Calibri" panose="020F0502020204030204" pitchFamily="34" charset="0"/>
              <a:ea typeface="Times New Roman" panose="02020603050405020304" pitchFamily="18" charset="0"/>
            </a:endParaRPr>
          </a:p>
          <a:p>
            <a:pPr marL="457200" marR="0" indent="-457200"/>
            <a:r>
              <a:rPr lang="en-US" sz="1600" dirty="0">
                <a:solidFill>
                  <a:srgbClr val="000000"/>
                </a:solidFill>
                <a:effectLst/>
                <a:latin typeface="Times New Roman" panose="02020603050405020304" pitchFamily="18" charset="0"/>
                <a:ea typeface="Times New Roman" panose="02020603050405020304" pitchFamily="18" charset="0"/>
              </a:rPr>
              <a:t>Unknown . (2022, April 1). </a:t>
            </a:r>
            <a:r>
              <a:rPr lang="en-US" sz="1600" i="1" dirty="0">
                <a:solidFill>
                  <a:srgbClr val="000000"/>
                </a:solidFill>
                <a:effectLst/>
                <a:latin typeface="Times New Roman" panose="02020603050405020304" pitchFamily="18" charset="0"/>
                <a:ea typeface="Times New Roman" panose="02020603050405020304" pitchFamily="18" charset="0"/>
              </a:rPr>
              <a:t>The official site</a:t>
            </a:r>
            <a:r>
              <a:rPr lang="en-US" sz="1600" dirty="0">
                <a:solidFill>
                  <a:srgbClr val="000000"/>
                </a:solidFill>
                <a:effectLst/>
                <a:latin typeface="Times New Roman" panose="02020603050405020304" pitchFamily="18" charset="0"/>
                <a:ea typeface="Times New Roman" panose="02020603050405020304" pitchFamily="18" charset="0"/>
              </a:rPr>
              <a:t>. Earth Day. Retrieved April 2, 2022, from </a:t>
            </a:r>
            <a:r>
              <a:rPr lang="en-US" sz="1600" u="sng" dirty="0">
                <a:solidFill>
                  <a:srgbClr val="0000FF"/>
                </a:solidFill>
                <a:effectLst/>
                <a:latin typeface="Times New Roman" panose="02020603050405020304" pitchFamily="18" charset="0"/>
                <a:ea typeface="Times New Roman" panose="02020603050405020304" pitchFamily="18" charset="0"/>
                <a:hlinkClick r:id="rId7"/>
              </a:rPr>
              <a:t>https://www.earthday.org/</a:t>
            </a:r>
            <a:r>
              <a:rPr lang="en-US" sz="1600" dirty="0">
                <a:solidFill>
                  <a:srgbClr val="000000"/>
                </a:solidFill>
                <a:effectLst/>
                <a:latin typeface="Times New Roman" panose="02020603050405020304" pitchFamily="18" charset="0"/>
                <a:ea typeface="Times New Roman" panose="02020603050405020304" pitchFamily="18" charset="0"/>
              </a:rPr>
              <a:t> </a:t>
            </a:r>
            <a:endParaRPr lang="en-US" sz="1600" dirty="0">
              <a:effectLst/>
              <a:latin typeface="Calibri" panose="020F0502020204030204" pitchFamily="34" charset="0"/>
              <a:ea typeface="Times New Roman" panose="02020603050405020304" pitchFamily="18" charset="0"/>
            </a:endParaRPr>
          </a:p>
          <a:p>
            <a:pPr marL="0" marR="0">
              <a:spcBef>
                <a:spcPts val="0"/>
              </a:spcBef>
              <a:spcAft>
                <a:spcPts val="0"/>
              </a:spcAft>
            </a:pP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p>
          <a:p>
            <a:pPr marL="457200" marR="0" indent="-457200">
              <a:spcBef>
                <a:spcPts val="0"/>
              </a:spcBef>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Unknown. (2022, January 11). Demographics of social media users and adoption in the United States. Pew Research Center: Internet, Science &amp; Tech. Retrieved April 9, 2022, from </a:t>
            </a:r>
            <a:r>
              <a:rPr lang="en-US" sz="16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8"/>
              </a:rPr>
              <a:t>https://www.pewresearch.org/internet/fact-sheet/social-media/</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p>
          <a:p>
            <a:pPr marL="457200" marR="0" indent="-457200">
              <a:spcBef>
                <a:spcPts val="0"/>
              </a:spcBef>
              <a:spcAft>
                <a:spcPts val="0"/>
              </a:spcAft>
            </a:pP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p>
          <a:p>
            <a:pPr marL="457200" marR="0" indent="-457200">
              <a:spcBef>
                <a:spcPts val="0"/>
              </a:spcBef>
              <a:spcAft>
                <a:spcPts val="0"/>
              </a:spcAf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Unknown. (2022). </a:t>
            </a:r>
            <a:r>
              <a:rPr lang="en-US"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Meet the Livewire One</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LiveWire.com. Retrieved April 9, 2022, from </a:t>
            </a:r>
            <a:r>
              <a:rPr lang="en-US" sz="16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9"/>
              </a:rPr>
              <a:t>https://www.livewire.com/?utm_source=google&amp;utm_medium=cpc&amp;utm_campaign=Electric_LiveWire_Brand_P&amp;utm_term=harley+electric+livewire&amp;gclid=Cj0KCQjw6J-SBhCrARIsAH0yMZgqWVT36Umkl6vOJEY_Cr0Moar8SLkB316hAXCIGfewnVizd4bjgPUaAh_cEALw_wcB&amp;gclsrc=aw.ds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p>
          <a:p>
            <a:r>
              <a:rPr lang="en-US" sz="1600" dirty="0">
                <a:solidFill>
                  <a:srgbClr val="000000"/>
                </a:solidFill>
                <a:effectLst/>
                <a:latin typeface="Times New Roman" panose="02020603050405020304" pitchFamily="18" charset="0"/>
                <a:ea typeface="Times New Roman" panose="02020603050405020304" pitchFamily="18" charset="0"/>
              </a:rPr>
              <a:t>WWF International . (2019, April 5). </a:t>
            </a:r>
            <a:r>
              <a:rPr lang="en-US" sz="1600" i="1" dirty="0">
                <a:solidFill>
                  <a:srgbClr val="000000"/>
                </a:solidFill>
                <a:effectLst/>
                <a:latin typeface="Times New Roman" panose="02020603050405020304" pitchFamily="18" charset="0"/>
                <a:ea typeface="Times New Roman" panose="02020603050405020304" pitchFamily="18" charset="0"/>
              </a:rPr>
              <a:t>How to save our planet</a:t>
            </a:r>
            <a:r>
              <a:rPr lang="en-US" sz="1600" dirty="0">
                <a:solidFill>
                  <a:srgbClr val="000000"/>
                </a:solidFill>
                <a:effectLst/>
                <a:latin typeface="Times New Roman" panose="02020603050405020304" pitchFamily="18" charset="0"/>
                <a:ea typeface="Times New Roman" panose="02020603050405020304" pitchFamily="18" charset="0"/>
              </a:rPr>
              <a:t>. YouTube. Retrieved April 15, 2022, from </a:t>
            </a:r>
            <a:r>
              <a:rPr lang="en-US" sz="1600" u="sng" dirty="0">
                <a:solidFill>
                  <a:srgbClr val="000000"/>
                </a:solidFill>
                <a:effectLst/>
                <a:latin typeface="Times New Roman" panose="02020603050405020304" pitchFamily="18" charset="0"/>
                <a:ea typeface="Times New Roman" panose="02020603050405020304" pitchFamily="18" charset="0"/>
                <a:hlinkClick r:id="rId10"/>
              </a:rPr>
              <a:t>https://youtu.be/0Puv0Pss33M</a:t>
            </a:r>
            <a:endParaRPr lang="en-US" sz="1600" dirty="0"/>
          </a:p>
        </p:txBody>
      </p:sp>
      <p:pic>
        <p:nvPicPr>
          <p:cNvPr id="3" name="Audio 2">
            <a:hlinkClick r:id="" action="ppaction://media"/>
            <a:extLst>
              <a:ext uri="{FF2B5EF4-FFF2-40B4-BE49-F238E27FC236}">
                <a16:creationId xmlns:a16="http://schemas.microsoft.com/office/drawing/2014/main" id="{B2CADEAC-D280-47F4-A4D8-E57D77EF2C2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42580891"/>
      </p:ext>
    </p:extLst>
  </p:cSld>
  <p:clrMapOvr>
    <a:masterClrMapping/>
  </p:clrMapOvr>
  <mc:AlternateContent xmlns:mc="http://schemas.openxmlformats.org/markup-compatibility/2006" xmlns:p14="http://schemas.microsoft.com/office/powerpoint/2010/main">
    <mc:Choice Requires="p14">
      <p:transition spd="slow" p14:dur="2000" advTm="3075"/>
    </mc:Choice>
    <mc:Fallback xmlns="">
      <p:transition spd="slow" advTm="3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C5E7DF3-E975-4796-A249-FB1185CFABB6}"/>
              </a:ext>
            </a:extLst>
          </p:cNvPr>
          <p:cNvSpPr txBox="1"/>
          <p:nvPr/>
        </p:nvSpPr>
        <p:spPr>
          <a:xfrm>
            <a:off x="624114" y="548580"/>
            <a:ext cx="11190515" cy="6309420"/>
          </a:xfrm>
          <a:prstGeom prst="rect">
            <a:avLst/>
          </a:prstGeom>
          <a:noFill/>
        </p:spPr>
        <p:txBody>
          <a:bodyPr wrap="square" rtlCol="0">
            <a:spAutoFit/>
          </a:bodyPr>
          <a:lstStyle/>
          <a:p>
            <a:pPr algn="ctr"/>
            <a:r>
              <a:rPr lang="en-US" sz="3600" b="1" dirty="0">
                <a:effectLst/>
                <a:ea typeface="Times New Roman" panose="02020603050405020304" pitchFamily="18" charset="0"/>
                <a:cs typeface="Times New Roman" panose="02020603050405020304" pitchFamily="18" charset="0"/>
              </a:rPr>
              <a:t>• First started in 1905</a:t>
            </a:r>
            <a:br>
              <a:rPr lang="en-US" sz="3600" b="1" dirty="0">
                <a:effectLst/>
                <a:ea typeface="Times New Roman" panose="02020603050405020304" pitchFamily="18" charset="0"/>
                <a:cs typeface="Times New Roman" panose="02020603050405020304" pitchFamily="18" charset="0"/>
              </a:rPr>
            </a:br>
            <a:br>
              <a:rPr lang="en-US" sz="3600" b="1" dirty="0">
                <a:effectLst/>
                <a:ea typeface="Times New Roman" panose="02020603050405020304" pitchFamily="18" charset="0"/>
                <a:cs typeface="Times New Roman" panose="02020603050405020304" pitchFamily="18" charset="0"/>
              </a:rPr>
            </a:br>
            <a:r>
              <a:rPr lang="en-US" sz="3600" b="1" dirty="0">
                <a:effectLst/>
                <a:ea typeface="Times New Roman" panose="02020603050405020304" pitchFamily="18" charset="0"/>
                <a:cs typeface="Times New Roman" panose="02020603050405020304" pitchFamily="18" charset="0"/>
              </a:rPr>
              <a:t>•  Founded by William Harley and Arthur Davidson</a:t>
            </a:r>
            <a:br>
              <a:rPr lang="en-US" sz="3600" b="1" dirty="0">
                <a:effectLst/>
                <a:ea typeface="Times New Roman" panose="02020603050405020304" pitchFamily="18" charset="0"/>
                <a:cs typeface="Times New Roman" panose="02020603050405020304" pitchFamily="18" charset="0"/>
              </a:rPr>
            </a:br>
            <a:br>
              <a:rPr lang="en-US" sz="3600" b="1" dirty="0">
                <a:effectLst/>
                <a:ea typeface="Times New Roman" panose="02020603050405020304" pitchFamily="18" charset="0"/>
                <a:cs typeface="Times New Roman" panose="02020603050405020304" pitchFamily="18" charset="0"/>
              </a:rPr>
            </a:br>
            <a:r>
              <a:rPr lang="en-US" sz="3600" b="1" dirty="0">
                <a:effectLst/>
                <a:ea typeface="Times New Roman" panose="02020603050405020304" pitchFamily="18" charset="0"/>
                <a:cs typeface="Times New Roman" panose="02020603050405020304" pitchFamily="18" charset="0"/>
              </a:rPr>
              <a:t>• Used by US Army in World War II</a:t>
            </a:r>
            <a:br>
              <a:rPr lang="en-US" sz="3600" b="1" dirty="0">
                <a:effectLst/>
                <a:ea typeface="Times New Roman" panose="02020603050405020304" pitchFamily="18" charset="0"/>
                <a:cs typeface="Times New Roman" panose="02020603050405020304" pitchFamily="18" charset="0"/>
              </a:rPr>
            </a:br>
            <a:br>
              <a:rPr lang="en-US" sz="3600" b="1" dirty="0">
                <a:effectLst/>
                <a:ea typeface="Times New Roman" panose="02020603050405020304" pitchFamily="18" charset="0"/>
                <a:cs typeface="Times New Roman" panose="02020603050405020304" pitchFamily="18" charset="0"/>
              </a:rPr>
            </a:br>
            <a:r>
              <a:rPr lang="en-US" sz="3600" b="1" dirty="0">
                <a:effectLst/>
                <a:ea typeface="Times New Roman" panose="02020603050405020304" pitchFamily="18" charset="0"/>
                <a:cs typeface="Times New Roman" panose="02020603050405020304" pitchFamily="18" charset="0"/>
              </a:rPr>
              <a:t>• Reputation for fine, quality craftsmanship</a:t>
            </a:r>
            <a:br>
              <a:rPr lang="en-US" sz="3600" b="1" dirty="0">
                <a:effectLst/>
                <a:ea typeface="Times New Roman" panose="02020603050405020304" pitchFamily="18" charset="0"/>
                <a:cs typeface="Times New Roman" panose="02020603050405020304" pitchFamily="18" charset="0"/>
              </a:rPr>
            </a:br>
            <a:br>
              <a:rPr lang="en-US" sz="3600" b="1" dirty="0">
                <a:effectLst/>
                <a:ea typeface="Times New Roman" panose="02020603050405020304" pitchFamily="18" charset="0"/>
                <a:cs typeface="Times New Roman" panose="02020603050405020304" pitchFamily="18" charset="0"/>
              </a:rPr>
            </a:br>
            <a:r>
              <a:rPr lang="en-US" sz="3600" b="1" dirty="0">
                <a:effectLst/>
                <a:ea typeface="Times New Roman" panose="02020603050405020304" pitchFamily="18" charset="0"/>
                <a:cs typeface="Times New Roman" panose="02020603050405020304" pitchFamily="18" charset="0"/>
              </a:rPr>
              <a:t>• World renowned</a:t>
            </a:r>
            <a:br>
              <a:rPr lang="en-US" sz="3600" b="1" dirty="0">
                <a:effectLst/>
                <a:ea typeface="Times New Roman" panose="02020603050405020304" pitchFamily="18" charset="0"/>
                <a:cs typeface="Times New Roman" panose="02020603050405020304" pitchFamily="18" charset="0"/>
              </a:rPr>
            </a:br>
            <a:br>
              <a:rPr lang="en-US" sz="3600" dirty="0">
                <a:effectLst/>
                <a:latin typeface="Calibri" panose="020F0502020204030204" pitchFamily="34" charset="0"/>
                <a:ea typeface="Times New Roman" panose="02020603050405020304" pitchFamily="18" charset="0"/>
                <a:cs typeface="Times New Roman" panose="02020603050405020304" pitchFamily="18" charset="0"/>
              </a:rPr>
            </a:br>
            <a:r>
              <a:rPr lang="en-US" sz="800" dirty="0">
                <a:effectLst/>
                <a:latin typeface="Calibri" panose="020F0502020204030204" pitchFamily="34" charset="0"/>
                <a:ea typeface="Times New Roman" panose="02020603050405020304" pitchFamily="18" charset="0"/>
                <a:cs typeface="Times New Roman" panose="02020603050405020304" pitchFamily="18" charset="0"/>
              </a:rPr>
              <a:t>(Frank, 2018) </a:t>
            </a:r>
            <a:br>
              <a:rPr lang="en-US" sz="3600" dirty="0">
                <a:effectLst/>
                <a:latin typeface="Calibri" panose="020F0502020204030204" pitchFamily="34" charset="0"/>
                <a:ea typeface="Times New Roman" panose="02020603050405020304" pitchFamily="18" charset="0"/>
                <a:cs typeface="Times New Roman" panose="02020603050405020304" pitchFamily="18" charset="0"/>
              </a:rPr>
            </a:br>
            <a:endParaRPr lang="en-US" sz="3600" dirty="0"/>
          </a:p>
        </p:txBody>
      </p:sp>
      <p:pic>
        <p:nvPicPr>
          <p:cNvPr id="6" name="Audio 5">
            <a:hlinkClick r:id="" action="ppaction://media"/>
            <a:extLst>
              <a:ext uri="{FF2B5EF4-FFF2-40B4-BE49-F238E27FC236}">
                <a16:creationId xmlns:a16="http://schemas.microsoft.com/office/drawing/2014/main" id="{6C65913E-12F4-49DF-ABD1-58649A9D07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13778926"/>
      </p:ext>
    </p:extLst>
  </p:cSld>
  <p:clrMapOvr>
    <a:masterClrMapping/>
  </p:clrMapOvr>
  <mc:AlternateContent xmlns:mc="http://schemas.openxmlformats.org/markup-compatibility/2006" xmlns:p14="http://schemas.microsoft.com/office/powerpoint/2010/main">
    <mc:Choice Requires="p14">
      <p:transition spd="slow" p14:dur="2000" advTm="51241"/>
    </mc:Choice>
    <mc:Fallback xmlns="">
      <p:transition spd="slow" advTm="51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5" name="Picture 4" descr="Logo, company name&#10;&#10;Description automatically generated">
            <a:extLst>
              <a:ext uri="{FF2B5EF4-FFF2-40B4-BE49-F238E27FC236}">
                <a16:creationId xmlns:a16="http://schemas.microsoft.com/office/drawing/2014/main" id="{84684BED-7F08-42E6-90E3-3A8FF69B23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503" y="375695"/>
            <a:ext cx="11488993" cy="6106610"/>
          </a:xfrm>
          <a:prstGeom prst="rect">
            <a:avLst/>
          </a:prstGeom>
        </p:spPr>
      </p:pic>
      <p:sp>
        <p:nvSpPr>
          <p:cNvPr id="6" name="TextBox 5">
            <a:extLst>
              <a:ext uri="{FF2B5EF4-FFF2-40B4-BE49-F238E27FC236}">
                <a16:creationId xmlns:a16="http://schemas.microsoft.com/office/drawing/2014/main" id="{D13D34E4-5B30-4170-8B83-32CCF8630CCA}"/>
              </a:ext>
            </a:extLst>
          </p:cNvPr>
          <p:cNvSpPr txBox="1"/>
          <p:nvPr/>
        </p:nvSpPr>
        <p:spPr>
          <a:xfrm>
            <a:off x="4434001" y="6529121"/>
            <a:ext cx="3986607" cy="230832"/>
          </a:xfrm>
          <a:prstGeom prst="rect">
            <a:avLst/>
          </a:prstGeom>
          <a:noFill/>
        </p:spPr>
        <p:txBody>
          <a:bodyPr wrap="square" rtlCol="0">
            <a:spAutoFit/>
          </a:bodyPr>
          <a:lstStyle/>
          <a:p>
            <a:r>
              <a:rPr lang="en-US" sz="900" dirty="0">
                <a:solidFill>
                  <a:schemeClr val="bg1"/>
                </a:solidFill>
              </a:rPr>
              <a:t>Image courtesy of </a:t>
            </a:r>
            <a:r>
              <a:rPr lang="en-US" sz="900" u="sng"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https://www.nomadlogic.com/clients/harley-davidson-logo/</a:t>
            </a:r>
            <a:endParaRPr lang="en-US" sz="900" dirty="0">
              <a:solidFill>
                <a:schemeClr val="bg1"/>
              </a:solidFill>
            </a:endParaRPr>
          </a:p>
        </p:txBody>
      </p:sp>
      <p:pic>
        <p:nvPicPr>
          <p:cNvPr id="8" name="Audio 7">
            <a:hlinkClick r:id="" action="ppaction://media"/>
            <a:extLst>
              <a:ext uri="{FF2B5EF4-FFF2-40B4-BE49-F238E27FC236}">
                <a16:creationId xmlns:a16="http://schemas.microsoft.com/office/drawing/2014/main" id="{B20C9D88-B851-4852-86A5-C554C5BB54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52210682"/>
      </p:ext>
    </p:extLst>
  </p:cSld>
  <p:clrMapOvr>
    <a:masterClrMapping/>
  </p:clrMapOvr>
  <mc:AlternateContent xmlns:mc="http://schemas.openxmlformats.org/markup-compatibility/2006" xmlns:p14="http://schemas.microsoft.com/office/powerpoint/2010/main">
    <mc:Choice Requires="p14">
      <p:transition spd="slow" p14:dur="2000" advTm="7881"/>
    </mc:Choice>
    <mc:Fallback xmlns="">
      <p:transition spd="slow" advTm="7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7000">
              <a:schemeClr val="accent2"/>
            </a:gs>
            <a:gs pos="0">
              <a:schemeClr val="accent2"/>
            </a:gs>
            <a:gs pos="75000">
              <a:schemeClr val="tx1">
                <a:lumMod val="89000"/>
                <a:alpha val="89000"/>
              </a:schemeClr>
            </a:gs>
            <a:gs pos="97000">
              <a:schemeClr val="accent2"/>
            </a:gs>
            <a:gs pos="0">
              <a:schemeClr val="accent2"/>
            </a:gs>
            <a:gs pos="16000">
              <a:schemeClr val="tx1"/>
            </a:gs>
          </a:gsLst>
          <a:lin ang="27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F5C09B-72E4-40FD-A142-A7F17299A833}"/>
              </a:ext>
            </a:extLst>
          </p:cNvPr>
          <p:cNvSpPr txBox="1"/>
          <p:nvPr/>
        </p:nvSpPr>
        <p:spPr>
          <a:xfrm>
            <a:off x="1661885" y="2598003"/>
            <a:ext cx="8868229" cy="1446550"/>
          </a:xfrm>
          <a:prstGeom prst="rect">
            <a:avLst/>
          </a:prstGeom>
          <a:noFill/>
        </p:spPr>
        <p:txBody>
          <a:bodyPr wrap="square" rtlCol="0">
            <a:spAutoFit/>
          </a:bodyPr>
          <a:lstStyle/>
          <a:p>
            <a:pPr algn="ctr"/>
            <a:r>
              <a:rPr lang="en-US" sz="8800" b="1" dirty="0">
                <a:solidFill>
                  <a:schemeClr val="accent2"/>
                </a:solidFill>
                <a:latin typeface="Times New Roman" panose="02020603050405020304" pitchFamily="18" charset="0"/>
                <a:cs typeface="Times New Roman" panose="02020603050405020304" pitchFamily="18" charset="0"/>
              </a:rPr>
              <a:t>Old Meets New</a:t>
            </a:r>
          </a:p>
        </p:txBody>
      </p:sp>
      <p:pic>
        <p:nvPicPr>
          <p:cNvPr id="3" name="Audio 2">
            <a:hlinkClick r:id="" action="ppaction://media"/>
            <a:extLst>
              <a:ext uri="{FF2B5EF4-FFF2-40B4-BE49-F238E27FC236}">
                <a16:creationId xmlns:a16="http://schemas.microsoft.com/office/drawing/2014/main" id="{AE8F2B82-1E11-4320-9D50-B56696104E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20592310"/>
      </p:ext>
    </p:extLst>
  </p:cSld>
  <p:clrMapOvr>
    <a:masterClrMapping/>
  </p:clrMapOvr>
  <mc:AlternateContent xmlns:mc="http://schemas.openxmlformats.org/markup-compatibility/2006" xmlns:p14="http://schemas.microsoft.com/office/powerpoint/2010/main">
    <mc:Choice Requires="p14">
      <p:transition spd="slow" p14:dur="2000" advTm="6653"/>
    </mc:Choice>
    <mc:Fallback xmlns="">
      <p:transition spd="slow" advTm="6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A6D9D3-C551-4030-B6F5-9B20A16B25BB}"/>
              </a:ext>
            </a:extLst>
          </p:cNvPr>
          <p:cNvSpPr txBox="1"/>
          <p:nvPr/>
        </p:nvSpPr>
        <p:spPr>
          <a:xfrm>
            <a:off x="137885" y="798286"/>
            <a:ext cx="11916229" cy="5816977"/>
          </a:xfrm>
          <a:prstGeom prst="rect">
            <a:avLst/>
          </a:prstGeom>
          <a:noFill/>
        </p:spPr>
        <p:txBody>
          <a:bodyPr wrap="square" rtlCol="0">
            <a:spAutoFit/>
          </a:bodyPr>
          <a:lstStyle/>
          <a:p>
            <a:pPr algn="ctr"/>
            <a:r>
              <a:rPr lang="en-US" sz="4800" b="1" dirty="0">
                <a:effectLst/>
                <a:latin typeface="Calibri" panose="020F0502020204030204" pitchFamily="34" charset="0"/>
                <a:ea typeface="Times New Roman" panose="02020603050405020304" pitchFamily="18" charset="0"/>
                <a:cs typeface="Times New Roman" panose="02020603050405020304" pitchFamily="18" charset="0"/>
              </a:rPr>
              <a:t>• Understanding the audience</a:t>
            </a:r>
            <a:br>
              <a:rPr lang="en-US" sz="4800" b="1" dirty="0">
                <a:effectLst/>
                <a:latin typeface="Calibri" panose="020F0502020204030204" pitchFamily="34" charset="0"/>
                <a:ea typeface="Times New Roman" panose="02020603050405020304" pitchFamily="18" charset="0"/>
                <a:cs typeface="Times New Roman" panose="02020603050405020304" pitchFamily="18" charset="0"/>
              </a:rPr>
            </a:br>
            <a:br>
              <a:rPr lang="en-US" sz="4800" b="1" dirty="0">
                <a:effectLst/>
                <a:latin typeface="Calibri" panose="020F0502020204030204" pitchFamily="34" charset="0"/>
                <a:ea typeface="Times New Roman" panose="02020603050405020304" pitchFamily="18" charset="0"/>
                <a:cs typeface="Times New Roman" panose="02020603050405020304" pitchFamily="18" charset="0"/>
              </a:rPr>
            </a:br>
            <a:r>
              <a:rPr lang="en-US" sz="4800" b="1" dirty="0">
                <a:effectLst/>
                <a:latin typeface="Calibri" panose="020F0502020204030204" pitchFamily="34" charset="0"/>
                <a:ea typeface="Times New Roman" panose="02020603050405020304" pitchFamily="18" charset="0"/>
                <a:cs typeface="Times New Roman" panose="02020603050405020304" pitchFamily="18" charset="0"/>
              </a:rPr>
              <a:t>• Motivate the audience</a:t>
            </a:r>
            <a:br>
              <a:rPr lang="en-US" sz="4800" b="1" dirty="0">
                <a:effectLst/>
                <a:latin typeface="Calibri" panose="020F0502020204030204" pitchFamily="34" charset="0"/>
                <a:ea typeface="Times New Roman" panose="02020603050405020304" pitchFamily="18" charset="0"/>
                <a:cs typeface="Times New Roman" panose="02020603050405020304" pitchFamily="18" charset="0"/>
              </a:rPr>
            </a:br>
            <a:br>
              <a:rPr lang="en-US" sz="4800" b="1" dirty="0">
                <a:effectLst/>
                <a:latin typeface="Calibri" panose="020F0502020204030204" pitchFamily="34" charset="0"/>
                <a:ea typeface="Times New Roman" panose="02020603050405020304" pitchFamily="18" charset="0"/>
                <a:cs typeface="Times New Roman" panose="02020603050405020304" pitchFamily="18" charset="0"/>
              </a:rPr>
            </a:br>
            <a:r>
              <a:rPr lang="en-US" sz="4800" b="1" dirty="0">
                <a:effectLst/>
                <a:latin typeface="Calibri" panose="020F0502020204030204" pitchFamily="34" charset="0"/>
                <a:ea typeface="Times New Roman" panose="02020603050405020304" pitchFamily="18" charset="0"/>
                <a:cs typeface="Times New Roman" panose="02020603050405020304" pitchFamily="18" charset="0"/>
              </a:rPr>
              <a:t>• Demonstrate interest in audience concerns</a:t>
            </a:r>
            <a:br>
              <a:rPr lang="en-US" sz="4800" b="1" dirty="0">
                <a:effectLst/>
                <a:latin typeface="Calibri" panose="020F0502020204030204" pitchFamily="34" charset="0"/>
                <a:ea typeface="Times New Roman" panose="02020603050405020304" pitchFamily="18" charset="0"/>
                <a:cs typeface="Times New Roman" panose="02020603050405020304" pitchFamily="18" charset="0"/>
              </a:rPr>
            </a:br>
            <a:br>
              <a:rPr lang="en-US" sz="4800" b="1" dirty="0">
                <a:effectLst/>
                <a:latin typeface="Calibri" panose="020F0502020204030204" pitchFamily="34" charset="0"/>
                <a:ea typeface="Times New Roman" panose="02020603050405020304" pitchFamily="18" charset="0"/>
                <a:cs typeface="Times New Roman" panose="02020603050405020304" pitchFamily="18" charset="0"/>
              </a:rPr>
            </a:br>
            <a:r>
              <a:rPr lang="en-US" sz="4800" b="1" dirty="0">
                <a:effectLst/>
                <a:latin typeface="Calibri" panose="020F0502020204030204" pitchFamily="34" charset="0"/>
                <a:ea typeface="Times New Roman" panose="02020603050405020304" pitchFamily="18" charset="0"/>
                <a:cs typeface="Times New Roman" panose="02020603050405020304" pitchFamily="18" charset="0"/>
              </a:rPr>
              <a:t>• Environmental and economic factors</a:t>
            </a:r>
          </a:p>
          <a:p>
            <a:pPr algn="ctr"/>
            <a:endParaRPr lang="en-US" dirty="0">
              <a:latin typeface="Calibri" panose="020F0502020204030204" pitchFamily="34" charset="0"/>
              <a:cs typeface="Times New Roman" panose="02020603050405020304" pitchFamily="18" charset="0"/>
            </a:endParaRPr>
          </a:p>
          <a:p>
            <a:pPr algn="ctr"/>
            <a:r>
              <a:rPr lang="en-US" sz="800" dirty="0">
                <a:effectLst/>
                <a:latin typeface="Calibri" panose="020F0502020204030204" pitchFamily="34" charset="0"/>
                <a:ea typeface="Times New Roman" panose="02020603050405020304" pitchFamily="18" charset="0"/>
                <a:cs typeface="Times New Roman" panose="02020603050405020304" pitchFamily="18" charset="0"/>
              </a:rPr>
              <a:t>(Robison, 2021)</a:t>
            </a:r>
            <a:endParaRPr lang="en-US" sz="800" dirty="0"/>
          </a:p>
        </p:txBody>
      </p:sp>
      <p:pic>
        <p:nvPicPr>
          <p:cNvPr id="3" name="Audio 2">
            <a:hlinkClick r:id="" action="ppaction://media"/>
            <a:extLst>
              <a:ext uri="{FF2B5EF4-FFF2-40B4-BE49-F238E27FC236}">
                <a16:creationId xmlns:a16="http://schemas.microsoft.com/office/drawing/2014/main" id="{9B51B3C1-8F78-4EE2-A00B-22824EDD33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70358493"/>
      </p:ext>
    </p:extLst>
  </p:cSld>
  <p:clrMapOvr>
    <a:masterClrMapping/>
  </p:clrMapOvr>
  <mc:AlternateContent xmlns:mc="http://schemas.openxmlformats.org/markup-compatibility/2006" xmlns:p14="http://schemas.microsoft.com/office/powerpoint/2010/main">
    <mc:Choice Requires="p14">
      <p:transition spd="slow" p14:dur="2000" advTm="70696"/>
    </mc:Choice>
    <mc:Fallback xmlns="">
      <p:transition spd="slow" advTm="70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7000">
              <a:schemeClr val="accent2"/>
            </a:gs>
            <a:gs pos="0">
              <a:schemeClr val="accent2"/>
            </a:gs>
            <a:gs pos="76000">
              <a:schemeClr val="tx1">
                <a:lumMod val="89000"/>
                <a:alpha val="89000"/>
              </a:schemeClr>
            </a:gs>
            <a:gs pos="48000">
              <a:schemeClr val="accent2"/>
            </a:gs>
            <a:gs pos="89000">
              <a:schemeClr val="accent2"/>
            </a:gs>
            <a:gs pos="85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C80B2B-737C-4926-B6F4-F237F27007E0}"/>
              </a:ext>
            </a:extLst>
          </p:cNvPr>
          <p:cNvSpPr txBox="1"/>
          <p:nvPr/>
        </p:nvSpPr>
        <p:spPr>
          <a:xfrm>
            <a:off x="1132114" y="449943"/>
            <a:ext cx="9593943" cy="3785652"/>
          </a:xfrm>
          <a:prstGeom prst="rect">
            <a:avLst/>
          </a:prstGeom>
          <a:noFill/>
        </p:spPr>
        <p:txBody>
          <a:bodyPr wrap="square" rtlCol="0">
            <a:spAutoFit/>
          </a:bodyPr>
          <a:lstStyle/>
          <a:p>
            <a:pPr algn="ctr"/>
            <a:r>
              <a:rPr lang="en-US" sz="6000" dirty="0">
                <a:latin typeface="Algerian" panose="04020705040A02060702" pitchFamily="82" charset="0"/>
              </a:rPr>
              <a:t>Optimizing Communications </a:t>
            </a:r>
          </a:p>
          <a:p>
            <a:pPr algn="ctr"/>
            <a:r>
              <a:rPr lang="en-US" sz="6000" dirty="0">
                <a:latin typeface="Algerian" panose="04020705040A02060702" pitchFamily="82" charset="0"/>
              </a:rPr>
              <a:t>with the </a:t>
            </a:r>
          </a:p>
          <a:p>
            <a:pPr algn="ctr"/>
            <a:r>
              <a:rPr lang="en-US" sz="6000" dirty="0">
                <a:latin typeface="Algerian" panose="04020705040A02060702" pitchFamily="82" charset="0"/>
              </a:rPr>
              <a:t>Target Audience:</a:t>
            </a:r>
          </a:p>
        </p:txBody>
      </p:sp>
      <p:sp>
        <p:nvSpPr>
          <p:cNvPr id="3" name="TextBox 2">
            <a:extLst>
              <a:ext uri="{FF2B5EF4-FFF2-40B4-BE49-F238E27FC236}">
                <a16:creationId xmlns:a16="http://schemas.microsoft.com/office/drawing/2014/main" id="{9AD5B5EE-BC3F-4426-B89F-946A90846E88}"/>
              </a:ext>
            </a:extLst>
          </p:cNvPr>
          <p:cNvSpPr txBox="1"/>
          <p:nvPr/>
        </p:nvSpPr>
        <p:spPr>
          <a:xfrm>
            <a:off x="3142342" y="5577060"/>
            <a:ext cx="5907315" cy="830997"/>
          </a:xfrm>
          <a:prstGeom prst="rect">
            <a:avLst/>
          </a:prstGeom>
          <a:noFill/>
        </p:spPr>
        <p:txBody>
          <a:bodyPr wrap="square" rtlCol="0">
            <a:spAutoFit/>
          </a:bodyPr>
          <a:lstStyle/>
          <a:p>
            <a:pPr algn="ctr"/>
            <a:r>
              <a:rPr lang="en-US" sz="4800" dirty="0">
                <a:latin typeface="Times New Roman" panose="02020603050405020304" pitchFamily="18" charset="0"/>
                <a:cs typeface="Times New Roman" panose="02020603050405020304" pitchFamily="18" charset="0"/>
              </a:rPr>
              <a:t>Messaging Channels</a:t>
            </a:r>
          </a:p>
        </p:txBody>
      </p:sp>
      <p:pic>
        <p:nvPicPr>
          <p:cNvPr id="8" name="Audio 7">
            <a:hlinkClick r:id="" action="ppaction://media"/>
            <a:extLst>
              <a:ext uri="{FF2B5EF4-FFF2-40B4-BE49-F238E27FC236}">
                <a16:creationId xmlns:a16="http://schemas.microsoft.com/office/drawing/2014/main" id="{189EF6D2-A29B-4FA0-994C-36028317FD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76566833"/>
      </p:ext>
    </p:extLst>
  </p:cSld>
  <p:clrMapOvr>
    <a:masterClrMapping/>
  </p:clrMapOvr>
  <mc:AlternateContent xmlns:mc="http://schemas.openxmlformats.org/markup-compatibility/2006" xmlns:p14="http://schemas.microsoft.com/office/powerpoint/2010/main">
    <mc:Choice Requires="p14">
      <p:transition spd="slow" p14:dur="2000" advTm="9823"/>
    </mc:Choice>
    <mc:Fallback xmlns="">
      <p:transition spd="slow" advTm="9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group of people holding hands&#10;&#10;Description automatically generated with low confidence">
            <a:extLst>
              <a:ext uri="{FF2B5EF4-FFF2-40B4-BE49-F238E27FC236}">
                <a16:creationId xmlns:a16="http://schemas.microsoft.com/office/drawing/2014/main" id="{E4FCF2D4-0216-4BEF-B737-E67F725890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100" y="123325"/>
            <a:ext cx="5804331" cy="6226843"/>
          </a:xfrm>
          <a:prstGeom prst="rect">
            <a:avLst/>
          </a:prstGeom>
        </p:spPr>
      </p:pic>
      <p:sp>
        <p:nvSpPr>
          <p:cNvPr id="4" name="TextBox 3">
            <a:extLst>
              <a:ext uri="{FF2B5EF4-FFF2-40B4-BE49-F238E27FC236}">
                <a16:creationId xmlns:a16="http://schemas.microsoft.com/office/drawing/2014/main" id="{502223C2-C39C-43C6-9A9C-EB7B1DEE5870}"/>
              </a:ext>
            </a:extLst>
          </p:cNvPr>
          <p:cNvSpPr txBox="1"/>
          <p:nvPr/>
        </p:nvSpPr>
        <p:spPr>
          <a:xfrm>
            <a:off x="104100" y="6350169"/>
            <a:ext cx="5804331" cy="507831"/>
          </a:xfrm>
          <a:prstGeom prst="rect">
            <a:avLst/>
          </a:prstGeom>
          <a:noFill/>
        </p:spPr>
        <p:txBody>
          <a:bodyPr wrap="square" rtlCol="0">
            <a:spAutoFit/>
          </a:bodyPr>
          <a:lstStyle/>
          <a:p>
            <a:r>
              <a:rPr lang="en-US" sz="900" dirty="0">
                <a:solidFill>
                  <a:schemeClr val="bg1"/>
                </a:solidFill>
              </a:rPr>
              <a:t>Image Courtesy of </a:t>
            </a:r>
            <a:r>
              <a:rPr lang="en-US" sz="900" u="sng"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https://time.com/5633726/how-to-delete-facebook-data/</a:t>
            </a:r>
            <a:endParaRPr lang="en-US" sz="9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solidFill>
                <a:schemeClr val="bg1"/>
              </a:solidFill>
            </a:endParaRPr>
          </a:p>
        </p:txBody>
      </p:sp>
      <p:sp>
        <p:nvSpPr>
          <p:cNvPr id="5" name="TextBox 4">
            <a:extLst>
              <a:ext uri="{FF2B5EF4-FFF2-40B4-BE49-F238E27FC236}">
                <a16:creationId xmlns:a16="http://schemas.microsoft.com/office/drawing/2014/main" id="{99B82894-22D5-4780-91C6-EAAE23AC6114}"/>
              </a:ext>
            </a:extLst>
          </p:cNvPr>
          <p:cNvSpPr txBox="1"/>
          <p:nvPr/>
        </p:nvSpPr>
        <p:spPr>
          <a:xfrm>
            <a:off x="5908431" y="366623"/>
            <a:ext cx="5991900" cy="6124754"/>
          </a:xfrm>
          <a:prstGeom prst="rect">
            <a:avLst/>
          </a:prstGeom>
          <a:noFill/>
        </p:spPr>
        <p:txBody>
          <a:bodyPr wrap="square" rtlCol="0">
            <a:spAutoFit/>
          </a:bodyPr>
          <a:lstStyle/>
          <a:p>
            <a:r>
              <a:rPr lang="en-US" sz="20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36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Facebook</a:t>
            </a:r>
          </a:p>
          <a:p>
            <a:br>
              <a:rPr lang="en-US" sz="36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br>
            <a:r>
              <a:rPr lang="en-US" sz="36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36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18 to 29: 70 percent</a:t>
            </a:r>
          </a:p>
          <a:p>
            <a:br>
              <a:rPr lang="en-US" sz="36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br>
            <a:r>
              <a:rPr lang="en-US" sz="36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30 to 49: 77 percent</a:t>
            </a:r>
          </a:p>
          <a:p>
            <a:br>
              <a:rPr lang="en-US" sz="36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br>
            <a:r>
              <a:rPr lang="en-US" sz="36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Women: 77 percent</a:t>
            </a:r>
          </a:p>
          <a:p>
            <a:br>
              <a:rPr lang="en-US" sz="36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br>
            <a:r>
              <a:rPr lang="en-US" sz="36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Men: 61 percent</a:t>
            </a:r>
          </a:p>
          <a:p>
            <a:endParaRPr lang="en-US" sz="2000" dirty="0">
              <a:solidFill>
                <a:schemeClr val="bg1"/>
              </a:solidFill>
              <a:latin typeface="Calibri" panose="020F0502020204030204" pitchFamily="34" charset="0"/>
              <a:cs typeface="Times New Roman" panose="02020603050405020304" pitchFamily="18" charset="0"/>
            </a:endParaRPr>
          </a:p>
          <a:p>
            <a:endParaRPr lang="en-US" sz="2000" dirty="0">
              <a:solidFill>
                <a:schemeClr val="bg1"/>
              </a:solidFill>
              <a:latin typeface="Calibri" panose="020F0502020204030204" pitchFamily="34" charset="0"/>
              <a:cs typeface="Times New Roman" panose="02020603050405020304" pitchFamily="18" charset="0"/>
            </a:endParaRPr>
          </a:p>
          <a:p>
            <a:endParaRPr lang="en-US" sz="2000" dirty="0">
              <a:solidFill>
                <a:schemeClr val="bg1"/>
              </a:solidFill>
              <a:latin typeface="Calibri" panose="020F0502020204030204" pitchFamily="34" charset="0"/>
              <a:cs typeface="Times New Roman" panose="02020603050405020304" pitchFamily="18" charset="0"/>
            </a:endParaRPr>
          </a:p>
          <a:p>
            <a:pPr algn="ctr"/>
            <a:r>
              <a:rPr lang="en-US" sz="800" dirty="0">
                <a:solidFill>
                  <a:schemeClr val="bg1"/>
                </a:solidFill>
                <a:latin typeface="Calibri" panose="020F0502020204030204" pitchFamily="34" charset="0"/>
                <a:cs typeface="Times New Roman" panose="02020603050405020304" pitchFamily="18" charset="0"/>
              </a:rPr>
              <a:t>(</a:t>
            </a:r>
            <a:r>
              <a:rPr lang="en-US" sz="800" dirty="0" err="1">
                <a:solidFill>
                  <a:schemeClr val="bg1"/>
                </a:solidFill>
                <a:latin typeface="Calibri" panose="020F0502020204030204" pitchFamily="34" charset="0"/>
                <a:cs typeface="Times New Roman" panose="02020603050405020304" pitchFamily="18" charset="0"/>
              </a:rPr>
              <a:t>Pewresearchcenter</a:t>
            </a:r>
            <a:r>
              <a:rPr lang="en-US" sz="800" dirty="0">
                <a:solidFill>
                  <a:schemeClr val="bg1"/>
                </a:solidFill>
                <a:latin typeface="Calibri" panose="020F0502020204030204" pitchFamily="34" charset="0"/>
                <a:cs typeface="Times New Roman" panose="02020603050405020304" pitchFamily="18" charset="0"/>
              </a:rPr>
              <a:t>, 2022)</a:t>
            </a:r>
            <a:endParaRPr lang="en-US" sz="800" dirty="0">
              <a:solidFill>
                <a:schemeClr val="bg1"/>
              </a:solidFill>
            </a:endParaRPr>
          </a:p>
        </p:txBody>
      </p:sp>
      <p:pic>
        <p:nvPicPr>
          <p:cNvPr id="13" name="Audio 12">
            <a:hlinkClick r:id="" action="ppaction://media"/>
            <a:extLst>
              <a:ext uri="{FF2B5EF4-FFF2-40B4-BE49-F238E27FC236}">
                <a16:creationId xmlns:a16="http://schemas.microsoft.com/office/drawing/2014/main" id="{01936569-F072-4CAC-A616-8D4EC88CEDE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43366398"/>
      </p:ext>
    </p:extLst>
  </p:cSld>
  <p:clrMapOvr>
    <a:masterClrMapping/>
  </p:clrMapOvr>
  <mc:AlternateContent xmlns:mc="http://schemas.openxmlformats.org/markup-compatibility/2006" xmlns:p14="http://schemas.microsoft.com/office/powerpoint/2010/main">
    <mc:Choice Requires="p14">
      <p:transition spd="slow" p14:dur="2000" advTm="19607"/>
    </mc:Choice>
    <mc:Fallback xmlns="">
      <p:transition spd="slow" advTm="19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Calendar&#10;&#10;Description automatically generated with medium confidence">
            <a:extLst>
              <a:ext uri="{FF2B5EF4-FFF2-40B4-BE49-F238E27FC236}">
                <a16:creationId xmlns:a16="http://schemas.microsoft.com/office/drawing/2014/main" id="{7AAC450D-6358-4047-A493-21E6E590E9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3118" y="38686"/>
            <a:ext cx="6298882" cy="6404317"/>
          </a:xfrm>
          <a:prstGeom prst="rect">
            <a:avLst/>
          </a:prstGeom>
        </p:spPr>
      </p:pic>
      <p:sp>
        <p:nvSpPr>
          <p:cNvPr id="4" name="TextBox 3">
            <a:extLst>
              <a:ext uri="{FF2B5EF4-FFF2-40B4-BE49-F238E27FC236}">
                <a16:creationId xmlns:a16="http://schemas.microsoft.com/office/drawing/2014/main" id="{AEF4AD1D-C98D-4FC3-AF58-40F404DC8E26}"/>
              </a:ext>
            </a:extLst>
          </p:cNvPr>
          <p:cNvSpPr txBox="1"/>
          <p:nvPr/>
        </p:nvSpPr>
        <p:spPr>
          <a:xfrm>
            <a:off x="7156174" y="6449982"/>
            <a:ext cx="5035826" cy="507831"/>
          </a:xfrm>
          <a:prstGeom prst="rect">
            <a:avLst/>
          </a:prstGeom>
          <a:noFill/>
        </p:spPr>
        <p:txBody>
          <a:bodyPr wrap="square" rtlCol="0">
            <a:spAutoFit/>
          </a:bodyPr>
          <a:lstStyle/>
          <a:p>
            <a:r>
              <a:rPr lang="en-US" sz="900" dirty="0">
                <a:solidFill>
                  <a:schemeClr val="bg1"/>
                </a:solidFill>
              </a:rPr>
              <a:t>Image Courtesy of </a:t>
            </a:r>
            <a:r>
              <a:rPr lang="en-US" sz="900" u="sng"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https://www.brandwatch.com/blog/youtube-stats/</a:t>
            </a:r>
            <a:endParaRPr lang="en-US" sz="9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solidFill>
                <a:schemeClr val="bg1"/>
              </a:solidFill>
            </a:endParaRPr>
          </a:p>
        </p:txBody>
      </p:sp>
      <p:sp>
        <p:nvSpPr>
          <p:cNvPr id="5" name="TextBox 4">
            <a:extLst>
              <a:ext uri="{FF2B5EF4-FFF2-40B4-BE49-F238E27FC236}">
                <a16:creationId xmlns:a16="http://schemas.microsoft.com/office/drawing/2014/main" id="{D8B2D38C-6237-4C00-B55F-F92D1C46B86A}"/>
              </a:ext>
            </a:extLst>
          </p:cNvPr>
          <p:cNvSpPr txBox="1"/>
          <p:nvPr/>
        </p:nvSpPr>
        <p:spPr>
          <a:xfrm>
            <a:off x="667657" y="855575"/>
            <a:ext cx="7054574" cy="5755422"/>
          </a:xfrm>
          <a:prstGeom prst="rect">
            <a:avLst/>
          </a:prstGeom>
          <a:noFill/>
        </p:spPr>
        <p:txBody>
          <a:bodyPr wrap="square" rtlCol="0">
            <a:spAutoFit/>
          </a:bodyPr>
          <a:lstStyle/>
          <a:p>
            <a:r>
              <a:rPr lang="en-US" sz="36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 YouTube                                  </a:t>
            </a:r>
            <a:br>
              <a:rPr lang="en-US"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br>
            <a:r>
              <a:rPr lang="en-US" sz="36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p>
          <a:p>
            <a:r>
              <a:rPr lang="en-US" sz="36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3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18 to 29 - 95 percent              </a:t>
            </a:r>
            <a:br>
              <a:rPr lang="en-US" sz="3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br>
            <a:r>
              <a:rPr lang="en-US" sz="3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p>
          <a:p>
            <a:r>
              <a:rPr lang="en-US" sz="3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30 to 49 - 81 percent              </a:t>
            </a:r>
            <a:br>
              <a:rPr lang="en-US" sz="3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br>
            <a:r>
              <a:rPr lang="en-US" sz="3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p>
          <a:p>
            <a:r>
              <a:rPr lang="en-US" sz="3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Women - 80 percent                </a:t>
            </a:r>
            <a:br>
              <a:rPr lang="en-US" sz="3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br>
            <a:r>
              <a:rPr lang="en-US" sz="3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p>
          <a:p>
            <a:r>
              <a:rPr lang="en-US" sz="3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Men - 82 percent </a:t>
            </a:r>
          </a:p>
          <a:p>
            <a:endParaRPr lang="en-US" sz="3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algn="ctr"/>
            <a:r>
              <a:rPr lang="en-US" sz="8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a:t>
            </a:r>
            <a:r>
              <a:rPr lang="en-US" sz="80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pewresearchcenter</a:t>
            </a:r>
            <a:r>
              <a:rPr lang="en-US" sz="8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2022)</a:t>
            </a:r>
            <a:r>
              <a:rPr lang="en-US" sz="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36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3600" dirty="0">
              <a:solidFill>
                <a:schemeClr val="bg1"/>
              </a:solidFill>
            </a:endParaRPr>
          </a:p>
        </p:txBody>
      </p:sp>
      <p:pic>
        <p:nvPicPr>
          <p:cNvPr id="2" name="Audio 1">
            <a:hlinkClick r:id="" action="ppaction://media"/>
            <a:extLst>
              <a:ext uri="{FF2B5EF4-FFF2-40B4-BE49-F238E27FC236}">
                <a16:creationId xmlns:a16="http://schemas.microsoft.com/office/drawing/2014/main" id="{41B9F039-9EFB-4989-A784-D3B68790C7F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3478301"/>
      </p:ext>
    </p:extLst>
  </p:cSld>
  <p:clrMapOvr>
    <a:masterClrMapping/>
  </p:clrMapOvr>
  <mc:AlternateContent xmlns:mc="http://schemas.openxmlformats.org/markup-compatibility/2006" xmlns:p14="http://schemas.microsoft.com/office/powerpoint/2010/main">
    <mc:Choice Requires="p14">
      <p:transition spd="slow" p14:dur="2000" advTm="34963"/>
    </mc:Choice>
    <mc:Fallback xmlns="">
      <p:transition spd="slow" advTm="34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2656</TotalTime>
  <Words>3070</Words>
  <Application>Microsoft Office PowerPoint</Application>
  <PresentationFormat>Widescreen</PresentationFormat>
  <Paragraphs>146</Paragraphs>
  <Slides>23</Slides>
  <Notes>14</Notes>
  <HiddenSlides>0</HiddenSlides>
  <MMClips>23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Algerian</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Ritter</dc:creator>
  <cp:lastModifiedBy>Joe Ritter</cp:lastModifiedBy>
  <cp:revision>11</cp:revision>
  <dcterms:created xsi:type="dcterms:W3CDTF">2022-04-14T23:04:34Z</dcterms:created>
  <dcterms:modified xsi:type="dcterms:W3CDTF">2023-02-02T15:47:54Z</dcterms:modified>
</cp:coreProperties>
</file>